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embeddedFontLst>
    <p:embeddedFont>
      <p:font typeface="Oswald Medium"/>
      <p:regular r:id="rId86"/>
      <p:bold r:id="rId87"/>
    </p:embeddedFont>
    <p:embeddedFont>
      <p:font typeface="Roboto Thin"/>
      <p:regular r:id="rId88"/>
      <p:bold r:id="rId89"/>
      <p:italic r:id="rId90"/>
      <p:boldItalic r:id="rId91"/>
    </p:embeddedFont>
    <p:embeddedFont>
      <p:font typeface="Roboto"/>
      <p:regular r:id="rId92"/>
      <p:bold r:id="rId93"/>
      <p:italic r:id="rId94"/>
      <p:boldItalic r:id="rId95"/>
    </p:embeddedFont>
    <p:embeddedFont>
      <p:font typeface="Roboto Medium"/>
      <p:regular r:id="rId96"/>
      <p:bold r:id="rId97"/>
      <p:italic r:id="rId98"/>
      <p:boldItalic r:id="rId99"/>
    </p:embeddedFont>
    <p:embeddedFont>
      <p:font typeface="Caveat"/>
      <p:regular r:id="rId100"/>
      <p:bold r:id="rId101"/>
    </p:embeddedFont>
    <p:embeddedFont>
      <p:font typeface="Oswald Light"/>
      <p:regular r:id="rId102"/>
      <p:bold r:id="rId103"/>
    </p:embeddedFont>
    <p:embeddedFont>
      <p:font typeface="Roboto Light"/>
      <p:regular r:id="rId104"/>
      <p:bold r:id="rId105"/>
      <p:italic r:id="rId106"/>
      <p:boldItalic r:id="rId107"/>
    </p:embeddedFont>
    <p:embeddedFont>
      <p:font typeface="Oswald"/>
      <p:regular r:id="rId108"/>
      <p:bold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C950F5-F4F9-40ED-BFE2-9F2C51035DB9}">
  <a:tblStyle styleId="{88C950F5-F4F9-40ED-BFE2-9F2C51035D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8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Light-boldItalic.fntdata"/><Relationship Id="rId106" Type="http://schemas.openxmlformats.org/officeDocument/2006/relationships/font" Target="fonts/RobotoLight-italic.fntdata"/><Relationship Id="rId105" Type="http://schemas.openxmlformats.org/officeDocument/2006/relationships/font" Target="fonts/RobotoLight-bold.fntdata"/><Relationship Id="rId104" Type="http://schemas.openxmlformats.org/officeDocument/2006/relationships/font" Target="fonts/RobotoLight-regular.fntdata"/><Relationship Id="rId109" Type="http://schemas.openxmlformats.org/officeDocument/2006/relationships/font" Target="fonts/Oswald-bold.fntdata"/><Relationship Id="rId108" Type="http://schemas.openxmlformats.org/officeDocument/2006/relationships/font" Target="fonts/Oswald-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swaldLight-bold.fntdata"/><Relationship Id="rId102" Type="http://schemas.openxmlformats.org/officeDocument/2006/relationships/font" Target="fonts/OswaldLight-regular.fntdata"/><Relationship Id="rId101" Type="http://schemas.openxmlformats.org/officeDocument/2006/relationships/font" Target="fonts/Caveat-bold.fntdata"/><Relationship Id="rId100" Type="http://schemas.openxmlformats.org/officeDocument/2006/relationships/font" Target="fonts/Caveat-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boldItalic.fntdata"/><Relationship Id="rId94" Type="http://schemas.openxmlformats.org/officeDocument/2006/relationships/font" Target="fonts/Roboto-italic.fntdata"/><Relationship Id="rId97" Type="http://schemas.openxmlformats.org/officeDocument/2006/relationships/font" Target="fonts/RobotoMedium-bold.fntdata"/><Relationship Id="rId96" Type="http://schemas.openxmlformats.org/officeDocument/2006/relationships/font" Target="fonts/RobotoMedium-regular.fntdata"/><Relationship Id="rId11" Type="http://schemas.openxmlformats.org/officeDocument/2006/relationships/slide" Target="slides/slide5.xml"/><Relationship Id="rId99" Type="http://schemas.openxmlformats.org/officeDocument/2006/relationships/font" Target="fonts/RobotoMedium-boldItalic.fntdata"/><Relationship Id="rId10" Type="http://schemas.openxmlformats.org/officeDocument/2006/relationships/slide" Target="slides/slide4.xml"/><Relationship Id="rId98" Type="http://schemas.openxmlformats.org/officeDocument/2006/relationships/font" Target="fonts/RobotoMedium-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Thin-boldItalic.fntdata"/><Relationship Id="rId90" Type="http://schemas.openxmlformats.org/officeDocument/2006/relationships/font" Target="fonts/RobotoThin-italic.fntdata"/><Relationship Id="rId93" Type="http://schemas.openxmlformats.org/officeDocument/2006/relationships/font" Target="fonts/Roboto-bold.fntdata"/><Relationship Id="rId92" Type="http://schemas.openxmlformats.org/officeDocument/2006/relationships/font" Target="fonts/Roboto-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OswaldMedium-regular.fntdata"/><Relationship Id="rId85" Type="http://schemas.openxmlformats.org/officeDocument/2006/relationships/slide" Target="slides/slide79.xml"/><Relationship Id="rId88" Type="http://schemas.openxmlformats.org/officeDocument/2006/relationships/font" Target="fonts/RobotoThin-regular.fntdata"/><Relationship Id="rId87" Type="http://schemas.openxmlformats.org/officeDocument/2006/relationships/font" Target="fonts/OswaldMedium-bold.fntdata"/><Relationship Id="rId89" Type="http://schemas.openxmlformats.org/officeDocument/2006/relationships/font" Target="fonts/RobotoThin-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fd0c650051_1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fd0c650051_1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fd0c650051_1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fd0c650051_1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fd0c650051_1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fd0c650051_1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fd0c650051_1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fd0c650051_1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E"/>
                </a:solidFill>
                <a:latin typeface="Roboto"/>
                <a:ea typeface="Roboto"/>
                <a:cs typeface="Roboto"/>
                <a:sym typeface="Roboto"/>
              </a:rPr>
              <a:t>Network Security</a:t>
            </a:r>
            <a:r>
              <a:rPr lang="en" sz="1200">
                <a:solidFill>
                  <a:srgbClr val="24292E"/>
                </a:solidFill>
                <a:latin typeface="Roboto"/>
                <a:ea typeface="Roboto"/>
                <a:cs typeface="Roboto"/>
                <a:sym typeface="Roboto"/>
              </a:rPr>
              <a:t>: secures networks and implements network security policies. This group also manages services like the corporate VPN, etc.</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Incident Response: </a:t>
            </a:r>
            <a:r>
              <a:rPr lang="en" sz="1200">
                <a:solidFill>
                  <a:srgbClr val="24292E"/>
                </a:solidFill>
                <a:latin typeface="Roboto"/>
                <a:ea typeface="Roboto"/>
                <a:cs typeface="Roboto"/>
                <a:sym typeface="Roboto"/>
              </a:rPr>
              <a:t>identifies and responds  to security breaches. IR is responsible for SOCs, which monitor the organization's devices for incidents. They are also responsible for escalating serious breaches to the executive team for handling.</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Application Security: </a:t>
            </a:r>
            <a:r>
              <a:rPr lang="en" sz="1200">
                <a:solidFill>
                  <a:srgbClr val="24292E"/>
                </a:solidFill>
                <a:latin typeface="Roboto"/>
                <a:ea typeface="Roboto"/>
                <a:cs typeface="Roboto"/>
                <a:sym typeface="Roboto"/>
              </a:rPr>
              <a:t>ensures any software or web applications developed in-house is secure. This prevents such disasters as insecure internal messaging apps that leak confidential information, etc.</a:t>
            </a:r>
            <a:endParaRPr sz="1200">
              <a:solidFill>
                <a:srgbClr val="24292E"/>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fd0c650051_1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fd0c650051_1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shutterstock_668743333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fd0c650051_1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fd0c650051_1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fd0c650051_1_2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fd0c650051_1_2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shutterstock_1962539884</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fd0c650051_1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fd0c650051_1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fd0c650051_1_2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fd0c650051_1_2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AdobeStock_170808579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fd0c650051_1_2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fd0c650051_1_2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AdobeStock_170808579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fd0c650051_1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fd0c650051_1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shutterstock_121176169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fd0c650051_1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fd0c650051_1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fd0c650051_1_2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fd0c650051_1_2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shutterstock_200540864</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fd0c650051_1_2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fd0c650051_1_2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fd0c650051_1_2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fd0c650051_1_2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6c47af075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6c47af075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shutterstock_741647569</a:t>
            </a:r>
            <a:endParaRPr i="1" sz="10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4d29846fc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4d29846fc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4d29846fc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4d29846fc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00e1d9fb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00e1d9fb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56e4c05a3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56e4c05a3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529ced8e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29ced8e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56fe052362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56fe052362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0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fd0c650051_1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fd0c650051_1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fd0c650051_1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fd0c650051_1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fd0c650051_1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fd0c650051_1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fd0c650051_1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fd0c650051_1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56e4c05a3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56e4c05a3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latin typeface="Roboto"/>
                <a:ea typeface="Roboto"/>
                <a:cs typeface="Roboto"/>
                <a:sym typeface="Roboto"/>
              </a:rPr>
              <a:t>shutterstock_1695961186</a:t>
            </a:r>
            <a:endParaRPr i="1" sz="1000">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56fe052362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56fe052362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300"/>
              </a:spcBef>
              <a:spcAft>
                <a:spcPts val="0"/>
              </a:spcAft>
              <a:buClr>
                <a:srgbClr val="24292E"/>
              </a:buClr>
              <a:buSzPts val="1200"/>
              <a:buChar char="●"/>
            </a:pPr>
            <a:r>
              <a:rPr lang="en" sz="1200">
                <a:solidFill>
                  <a:srgbClr val="24292E"/>
                </a:solidFill>
              </a:rPr>
              <a:t>Suppose that 9% of employees download the malicious files. Based on these findings, set a goal that only 5% of employees download malicious files by the start of the next fiscal year.</a:t>
            </a:r>
            <a:endParaRPr sz="1200">
              <a:solidFill>
                <a:srgbClr val="24292E"/>
              </a:solidFill>
            </a:endParaRPr>
          </a:p>
          <a:p>
            <a:pPr indent="0" lvl="0" marL="457200" rtl="0" algn="l">
              <a:lnSpc>
                <a:spcPct val="115000"/>
              </a:lnSpc>
              <a:spcBef>
                <a:spcPts val="300"/>
              </a:spcBef>
              <a:spcAft>
                <a:spcPts val="0"/>
              </a:spcAft>
              <a:buNone/>
            </a:pPr>
            <a:r>
              <a:t/>
            </a:r>
            <a:endParaRPr sz="1200">
              <a:solidFill>
                <a:srgbClr val="24292E"/>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In addition to this end goal, aim to train 25% of employees every quarter, until you've trained everyone by the end of the year.</a:t>
            </a:r>
            <a:endParaRPr sz="1200">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56fe052362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56fe052362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24292E"/>
                </a:solidFill>
              </a:rPr>
              <a:t>In addition, perhaps to draft a contract with the pentesting team that ran the original phishing campaign to ensure that they can run the same test next year to provide reliable measurements as to how effective the training has been.</a:t>
            </a:r>
            <a:endParaRPr sz="1200">
              <a:solidFill>
                <a:srgbClr val="24292E"/>
              </a:solidFill>
            </a:endParaRPr>
          </a:p>
          <a:p>
            <a:pPr indent="0" lvl="0" marL="0" rtl="0" algn="l">
              <a:lnSpc>
                <a:spcPct val="115000"/>
              </a:lnSpc>
              <a:spcBef>
                <a:spcPts val="3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56fe052362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56fe052362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rPr>
              <a:t>Create an Action Plan: After getting clearance to run the training, plan to deliver an annual Cybersecurity Awareness Training event that teaches employees about:</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The Dangers of Malware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How Malware Spreads through Phishing</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How Malware Spreads through Vishing</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How to Avoid Phishing and Vishing Attacks</a:t>
            </a:r>
            <a:endParaRPr sz="1200">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56fe052362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56fe052362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6c1a1e6c7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6c1a1e6c7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000">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56fe052362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56fe052362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24292E"/>
                </a:solidFill>
              </a:rPr>
              <a:t>You might find that only 6% of employees fall victim to the phishing. </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In this case, you observed a roughly 30% reduction in malicious file downloads, but didn't quite meet the initial goal. </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At this point, you would either revise that target, or run the training again until you get below 5%.</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56e4c05a3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56e4c05a3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56e4c05a3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56e4c05a3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100e1d9fb78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100e1d9fb78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6c206d59f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6c206d59f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5909c8c0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5909c8c0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fd0c650051_1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fd0c650051_1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shutterstock_1695961186</a:t>
            </a:r>
            <a:endParaRPr i="1" sz="1000">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fd0c650051_1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fd0c650051_1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fd0c650051_1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fd0c650051_1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shutterstock_605029655</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fd0c650051_1_2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fd0c650051_1_2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shutterstock_562442005</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fd0c650051_1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fd0c650051_1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fd0c650051_1_2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fd0c650051_1_2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a:t>
            </a:r>
            <a:r>
              <a:rPr i="1" lang="en" sz="1000">
                <a:solidFill>
                  <a:schemeClr val="dk1"/>
                </a:solidFill>
                <a:latin typeface="Roboto"/>
                <a:ea typeface="Roboto"/>
                <a:cs typeface="Roboto"/>
                <a:sym typeface="Roboto"/>
              </a:rPr>
              <a:t>shutterstock_1273103578.jpg</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fd0c650051_1_2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fd0c650051_1_2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a:t>
            </a:r>
            <a:r>
              <a:rPr i="1" lang="en" sz="1000">
                <a:solidFill>
                  <a:schemeClr val="dk1"/>
                </a:solidFill>
                <a:latin typeface="Roboto"/>
                <a:ea typeface="Roboto"/>
                <a:cs typeface="Roboto"/>
                <a:sym typeface="Roboto"/>
              </a:rPr>
              <a:t>shutterstock_47950168</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fd0c650051_1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fd0c650051_1_2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a:t>
            </a:r>
            <a:r>
              <a:rPr lang="en" sz="800">
                <a:solidFill>
                  <a:schemeClr val="dk1"/>
                </a:solidFill>
                <a:highlight>
                  <a:srgbClr val="FFFFFF"/>
                </a:highlight>
                <a:latin typeface="Roboto"/>
                <a:ea typeface="Roboto"/>
                <a:cs typeface="Roboto"/>
                <a:sym typeface="Roboto"/>
              </a:rPr>
              <a:t>717248242</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fd0c650051_1_2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fd0c650051_1_2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shutterstock_457881004</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936b9e68c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936b9e68c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shutterstock_1174726795</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936b9e68cd_1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936b9e68cd_1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shutterstock_525253807</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fd0c650051_1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fd0c650051_1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fd0c650051_1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fd0c650051_1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56fe052362_0_3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56fe052362_0_3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5909c8c0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5909c8c0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fd0c650051_1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fd0c650051_1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100e1d9fb78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100e1d9fb78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56fe052362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56fe052362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6c35d78fd6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6c35d78fd6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shutterstock_1298528236</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fd0c650051_1_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fd0c650051_1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fd0c650051_1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fd0c650051_1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fd0c650051_1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fd0c650051_1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6c47af0752_1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6c47af0752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fd0c650051_1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fd0c650051_1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fd0c650051_1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fd0c650051_1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fd0c650051_1_2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fd0c650051_1_2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fd0c650051_1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fd0c650051_1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6c47af0752_1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6c47af0752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000">
              <a:latin typeface="Roboto"/>
              <a:ea typeface="Roboto"/>
              <a:cs typeface="Roboto"/>
              <a:sym typeface="Robo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4d29846fc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4d29846fc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56fe052362_0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56fe052362_0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590bce65c3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590bce65c3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6c47af0752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6c47af0752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fd0c650051_1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fd0c650051_1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fd0c650051_1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fd0c650051_1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56fe052362_0_3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56fe052362_0_3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t>shutterstock_1988381738</a:t>
            </a:r>
            <a:endParaRPr i="1" sz="10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936b9e68cd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936b9e68c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936b9e68c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936b9e68c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fd0c650051_1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fd0c650051_1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936b9e68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936b9e68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shutterstock_1277720416</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13.png"/><Relationship Id="rId11" Type="http://schemas.openxmlformats.org/officeDocument/2006/relationships/image" Target="../media/image42.png"/><Relationship Id="rId10" Type="http://schemas.openxmlformats.org/officeDocument/2006/relationships/image" Target="../media/image21.png"/><Relationship Id="rId9"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8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5.png"/><Relationship Id="rId4" Type="http://schemas.openxmlformats.org/officeDocument/2006/relationships/image" Target="../media/image5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9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9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9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9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9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9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68.png"/><Relationship Id="rId4" Type="http://schemas.openxmlformats.org/officeDocument/2006/relationships/image" Target="../media/image88.png"/><Relationship Id="rId5" Type="http://schemas.openxmlformats.org/officeDocument/2006/relationships/image" Target="../media/image6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84.png"/><Relationship Id="rId4" Type="http://schemas.openxmlformats.org/officeDocument/2006/relationships/image" Target="../media/image7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3.png"/><Relationship Id="rId4" Type="http://schemas.openxmlformats.org/officeDocument/2006/relationships/image" Target="../media/image8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95.png"/><Relationship Id="rId4" Type="http://schemas.openxmlformats.org/officeDocument/2006/relationships/image" Target="../media/image9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04.png"/><Relationship Id="rId4" Type="http://schemas.openxmlformats.org/officeDocument/2006/relationships/image" Target="../media/image9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9.png"/><Relationship Id="rId4" Type="http://schemas.openxmlformats.org/officeDocument/2006/relationships/image" Target="../media/image9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 Id="rId3" Type="http://schemas.openxmlformats.org/officeDocument/2006/relationships/image" Target="../media/image3.png"/><Relationship Id="rId4" Type="http://schemas.openxmlformats.org/officeDocument/2006/relationships/image" Target="../media/image2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7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97" name="Shape 97"/>
        <p:cNvGrpSpPr/>
        <p:nvPr/>
      </p:nvGrpSpPr>
      <p:grpSpPr>
        <a:xfrm>
          <a:off x="0" y="0"/>
          <a:ext cx="0" cy="0"/>
          <a:chOff x="0" y="0"/>
          <a:chExt cx="0" cy="0"/>
        </a:xfrm>
      </p:grpSpPr>
      <p:pic>
        <p:nvPicPr>
          <p:cNvPr id="98" name="Google Shape;98;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0" name="Google Shape;100;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02" name="Shape 102"/>
        <p:cNvGrpSpPr/>
        <p:nvPr/>
      </p:nvGrpSpPr>
      <p:grpSpPr>
        <a:xfrm>
          <a:off x="0" y="0"/>
          <a:ext cx="0" cy="0"/>
          <a:chOff x="0" y="0"/>
          <a:chExt cx="0" cy="0"/>
        </a:xfrm>
      </p:grpSpPr>
      <p:pic>
        <p:nvPicPr>
          <p:cNvPr id="103" name="Google Shape;103;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 name="Google Shape;104;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 name="Google Shape;109;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1" name="Google Shape;111;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12" name="Google Shape;112;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13" name="Google Shape;113;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14" name="Google Shape;114;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5" name="Shape 115"/>
        <p:cNvGrpSpPr/>
        <p:nvPr/>
      </p:nvGrpSpPr>
      <p:grpSpPr>
        <a:xfrm>
          <a:off x="0" y="0"/>
          <a:ext cx="0" cy="0"/>
          <a:chOff x="0" y="0"/>
          <a:chExt cx="0" cy="0"/>
        </a:xfrm>
      </p:grpSpPr>
      <p:sp>
        <p:nvSpPr>
          <p:cNvPr id="116" name="Google Shape;116;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7" name="Google Shape;117;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18" name="Google Shape;118;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 name="Google Shape;120;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1" name="Google Shape;121;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 name="Google Shape;122;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23" name="Shape 123"/>
        <p:cNvGrpSpPr/>
        <p:nvPr/>
      </p:nvGrpSpPr>
      <p:grpSpPr>
        <a:xfrm>
          <a:off x="0" y="0"/>
          <a:ext cx="0" cy="0"/>
          <a:chOff x="0" y="0"/>
          <a:chExt cx="0" cy="0"/>
        </a:xfrm>
      </p:grpSpPr>
      <p:pic>
        <p:nvPicPr>
          <p:cNvPr id="124" name="Google Shape;12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 name="Google Shape;125;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27" name="Google Shape;127;p15"/>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28" name="Shape 128"/>
        <p:cNvGrpSpPr/>
        <p:nvPr/>
      </p:nvGrpSpPr>
      <p:grpSpPr>
        <a:xfrm>
          <a:off x="0" y="0"/>
          <a:ext cx="0" cy="0"/>
          <a:chOff x="0" y="0"/>
          <a:chExt cx="0" cy="0"/>
        </a:xfrm>
      </p:grpSpPr>
      <p:pic>
        <p:nvPicPr>
          <p:cNvPr id="129" name="Google Shape;12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2" name="Google Shape;13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33" name="Google Shape;13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34" name="Shape 134"/>
        <p:cNvGrpSpPr/>
        <p:nvPr/>
      </p:nvGrpSpPr>
      <p:grpSpPr>
        <a:xfrm>
          <a:off x="0" y="0"/>
          <a:ext cx="0" cy="0"/>
          <a:chOff x="0" y="0"/>
          <a:chExt cx="0" cy="0"/>
        </a:xfrm>
      </p:grpSpPr>
      <p:pic>
        <p:nvPicPr>
          <p:cNvPr id="135" name="Google Shape;13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6" name="Google Shape;13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38" name="Google Shape;13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4" name="Google Shape;14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45" name="Google Shape;14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46" name="Shape 146"/>
        <p:cNvGrpSpPr/>
        <p:nvPr/>
      </p:nvGrpSpPr>
      <p:grpSpPr>
        <a:xfrm>
          <a:off x="0" y="0"/>
          <a:ext cx="0" cy="0"/>
          <a:chOff x="0" y="0"/>
          <a:chExt cx="0" cy="0"/>
        </a:xfrm>
      </p:grpSpPr>
      <p:pic>
        <p:nvPicPr>
          <p:cNvPr id="147" name="Google Shape;14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8" name="Google Shape;14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0" name="Google Shape;15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1" name="Google Shape;15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2" name="Google Shape;15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53" name="Google Shape;15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54" name="Shape 154"/>
        <p:cNvGrpSpPr/>
        <p:nvPr/>
      </p:nvGrpSpPr>
      <p:grpSpPr>
        <a:xfrm>
          <a:off x="0" y="0"/>
          <a:ext cx="0" cy="0"/>
          <a:chOff x="0" y="0"/>
          <a:chExt cx="0" cy="0"/>
        </a:xfrm>
      </p:grpSpPr>
      <p:pic>
        <p:nvPicPr>
          <p:cNvPr id="155" name="Google Shape;15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 name="Google Shape;15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8" name="Google Shape;15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59" name="Google Shape;15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0" name="Google Shape;16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61" name="Google Shape;16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20" name="Google Shape;20;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3" name="Google Shape;23;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 name="Google Shape;24;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5" name="Google Shape;25;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6" name="Google Shape;26;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 name="Google Shape;16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7" name="Google Shape;16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8" name="Google Shape;16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9" name="Google Shape;16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0" name="Google Shape;17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1" name="Google Shape;17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72" name="Shape 172"/>
        <p:cNvGrpSpPr/>
        <p:nvPr/>
      </p:nvGrpSpPr>
      <p:grpSpPr>
        <a:xfrm>
          <a:off x="0" y="0"/>
          <a:ext cx="0" cy="0"/>
          <a:chOff x="0" y="0"/>
          <a:chExt cx="0" cy="0"/>
        </a:xfrm>
      </p:grpSpPr>
      <p:pic>
        <p:nvPicPr>
          <p:cNvPr id="173" name="Google Shape;17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79" name="Google Shape;17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0" name="Google Shape;18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1" name="Google Shape;18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2" name="Google Shape;18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83" name="Google Shape;18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84" name="Google Shape;18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85" name="Google Shape;18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86" name="Google Shape;18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87" name="Google Shape;18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88" name="Google Shape;18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89" name="Google Shape;18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0" name="Google Shape;19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1" name="Google Shape;19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2" name="Google Shape;192;p22"/>
          <p:cNvGrpSpPr/>
          <p:nvPr/>
        </p:nvGrpSpPr>
        <p:grpSpPr>
          <a:xfrm>
            <a:off x="4519000" y="3821425"/>
            <a:ext cx="420900" cy="912575"/>
            <a:chOff x="4680988" y="3981725"/>
            <a:chExt cx="420900" cy="912575"/>
          </a:xfrm>
        </p:grpSpPr>
        <p:pic>
          <p:nvPicPr>
            <p:cNvPr id="193" name="Google Shape;19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4" name="Google Shape;19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5" name="Google Shape;19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6" name="Google Shape;19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7" name="Google Shape;19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98" name="Google Shape;19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99" name="Shape 199"/>
        <p:cNvGrpSpPr/>
        <p:nvPr/>
      </p:nvGrpSpPr>
      <p:grpSpPr>
        <a:xfrm>
          <a:off x="0" y="0"/>
          <a:ext cx="0" cy="0"/>
          <a:chOff x="0" y="0"/>
          <a:chExt cx="0" cy="0"/>
        </a:xfrm>
      </p:grpSpPr>
      <p:pic>
        <p:nvPicPr>
          <p:cNvPr id="200" name="Google Shape;20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 name="Google Shape;20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2" name="Google Shape;20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6" name="Google Shape;20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7" name="Google Shape;20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08" name="Google Shape;208;p23"/>
          <p:cNvGrpSpPr/>
          <p:nvPr/>
        </p:nvGrpSpPr>
        <p:grpSpPr>
          <a:xfrm>
            <a:off x="4732975" y="426900"/>
            <a:ext cx="3984300" cy="1538339"/>
            <a:chOff x="4623475" y="424050"/>
            <a:chExt cx="3984300" cy="1538339"/>
          </a:xfrm>
        </p:grpSpPr>
        <p:sp>
          <p:nvSpPr>
            <p:cNvPr id="209" name="Google Shape;20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0" name="Google Shape;21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2" name="Google Shape;21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13" name="Google Shape;21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14" name="Google Shape;21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5" name="Google Shape;21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16" name="Google Shape;21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17" name="Google Shape;21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19" name="Shape 219"/>
        <p:cNvGrpSpPr/>
        <p:nvPr/>
      </p:nvGrpSpPr>
      <p:grpSpPr>
        <a:xfrm>
          <a:off x="0" y="0"/>
          <a:ext cx="0" cy="0"/>
          <a:chOff x="0" y="0"/>
          <a:chExt cx="0" cy="0"/>
        </a:xfrm>
      </p:grpSpPr>
      <p:sp>
        <p:nvSpPr>
          <p:cNvPr id="220" name="Google Shape;22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1" name="Google Shape;22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2" name="Google Shape;22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3" name="Google Shape;22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24" name="Google Shape;224;p24"/>
          <p:cNvGraphicFramePr/>
          <p:nvPr/>
        </p:nvGraphicFramePr>
        <p:xfrm>
          <a:off x="358300" y="1181050"/>
          <a:ext cx="3000000" cy="3000000"/>
        </p:xfrm>
        <a:graphic>
          <a:graphicData uri="http://schemas.openxmlformats.org/drawingml/2006/table">
            <a:tbl>
              <a:tblPr>
                <a:noFill/>
                <a:tableStyleId>{88C950F5-F4F9-40ED-BFE2-9F2C51035DB9}</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25" name="Google Shape;22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6" name="Google Shape;22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27" name="Shape 227"/>
        <p:cNvGrpSpPr/>
        <p:nvPr/>
      </p:nvGrpSpPr>
      <p:grpSpPr>
        <a:xfrm>
          <a:off x="0" y="0"/>
          <a:ext cx="0" cy="0"/>
          <a:chOff x="0" y="0"/>
          <a:chExt cx="0" cy="0"/>
        </a:xfrm>
      </p:grpSpPr>
      <p:cxnSp>
        <p:nvCxnSpPr>
          <p:cNvPr id="228" name="Google Shape;22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0" name="Google Shape;23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1" name="Google Shape;231;p25"/>
          <p:cNvGraphicFramePr/>
          <p:nvPr/>
        </p:nvGraphicFramePr>
        <p:xfrm>
          <a:off x="358300" y="876250"/>
          <a:ext cx="3000000" cy="3000000"/>
        </p:xfrm>
        <a:graphic>
          <a:graphicData uri="http://schemas.openxmlformats.org/drawingml/2006/table">
            <a:tbl>
              <a:tblPr>
                <a:noFill/>
                <a:tableStyleId>{88C950F5-F4F9-40ED-BFE2-9F2C51035DB9}</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32" name="Google Shape;23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3" name="Google Shape;23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34" name="Shape 234"/>
        <p:cNvGrpSpPr/>
        <p:nvPr/>
      </p:nvGrpSpPr>
      <p:grpSpPr>
        <a:xfrm>
          <a:off x="0" y="0"/>
          <a:ext cx="0" cy="0"/>
          <a:chOff x="0" y="0"/>
          <a:chExt cx="0" cy="0"/>
        </a:xfrm>
      </p:grpSpPr>
      <p:pic>
        <p:nvPicPr>
          <p:cNvPr id="235" name="Google Shape;23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6" name="Google Shape;23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9" name="Google Shape;23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40" name="Google Shape;24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1" name="Google Shape;24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42" name="Google Shape;24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43" name="Google Shape;24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44" name="Google Shape;24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45" name="Google Shape;24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46" name="Shape 246"/>
        <p:cNvGrpSpPr/>
        <p:nvPr/>
      </p:nvGrpSpPr>
      <p:grpSpPr>
        <a:xfrm>
          <a:off x="0" y="0"/>
          <a:ext cx="0" cy="0"/>
          <a:chOff x="0" y="0"/>
          <a:chExt cx="0" cy="0"/>
        </a:xfrm>
      </p:grpSpPr>
      <p:sp>
        <p:nvSpPr>
          <p:cNvPr id="247" name="Google Shape;24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48" name="Google Shape;24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9" name="Google Shape;24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0" name="Google Shape;25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1" name="Google Shape;25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2" name="Google Shape;25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3" name="Google Shape;25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4" name="Google Shape;25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5" name="Google Shape;25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6" name="Google Shape;25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57" name="Google Shape;25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8" name="Google Shape;25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0" name="Google Shape;26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1" name="Google Shape;26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2" name="Google Shape;26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3" name="Google Shape;26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64"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6" name="Google Shape;266;p2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2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69" name="Google Shape;269;p2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70" name="Google Shape;270;p28"/>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1" name="Google Shape;271;p2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72" name="Google Shape;272;p28"/>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3" name="Google Shape;27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74"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6" name="Google Shape;27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277" name="Google Shape;277;p29"/>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78" name="Google Shape;278;p29"/>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79" name="Google Shape;27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80" name="Shape 280"/>
        <p:cNvGrpSpPr/>
        <p:nvPr/>
      </p:nvGrpSpPr>
      <p:grpSpPr>
        <a:xfrm>
          <a:off x="0" y="0"/>
          <a:ext cx="0" cy="0"/>
          <a:chOff x="0" y="0"/>
          <a:chExt cx="0" cy="0"/>
        </a:xfrm>
      </p:grpSpPr>
      <p:pic>
        <p:nvPicPr>
          <p:cNvPr id="281" name="Google Shape;28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2" name="Google Shape;282;p30"/>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3" name="Google Shape;283;p3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3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5" name="Google Shape;285;p3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6" name="Google Shape;286;p30"/>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87" name="Google Shape;287;p30"/>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88" name="Google Shape;288;p3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89" name="Google Shape;28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 name="Google Shape;29;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2023 edX Boot Camps LLC. Confidential and Proprietary. All Rights Reserved.</a:t>
            </a:r>
            <a:endParaRPr sz="600">
              <a:solidFill>
                <a:schemeClr val="dk1"/>
              </a:solidFill>
              <a:latin typeface="Roboto"/>
              <a:ea typeface="Roboto"/>
              <a:cs typeface="Roboto"/>
              <a:sym typeface="Roboto"/>
            </a:endParaRPr>
          </a:p>
          <a:p>
            <a:pPr indent="0" lvl="0" marL="0" rtl="0" algn="l">
              <a:spcBef>
                <a:spcPts val="0"/>
              </a:spcBef>
              <a:spcAft>
                <a:spcPts val="0"/>
              </a:spcAft>
              <a:buNone/>
            </a:pPr>
            <a:r>
              <a:t/>
            </a:r>
            <a:endParaRPr sz="600">
              <a:solidFill>
                <a:schemeClr val="dk1"/>
              </a:solidFill>
              <a:latin typeface="Roboto"/>
              <a:ea typeface="Roboto"/>
              <a:cs typeface="Roboto"/>
              <a:sym typeface="Roboto"/>
            </a:endParaRPr>
          </a:p>
        </p:txBody>
      </p:sp>
      <p:sp>
        <p:nvSpPr>
          <p:cNvPr id="30" name="Google Shape;30;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2" name="Google Shape;32;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3" name="Google Shape;33;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4" name="Google Shape;34;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90" name="Shape 290"/>
        <p:cNvGrpSpPr/>
        <p:nvPr/>
      </p:nvGrpSpPr>
      <p:grpSpPr>
        <a:xfrm>
          <a:off x="0" y="0"/>
          <a:ext cx="0" cy="0"/>
          <a:chOff x="0" y="0"/>
          <a:chExt cx="0" cy="0"/>
        </a:xfrm>
      </p:grpSpPr>
      <p:pic>
        <p:nvPicPr>
          <p:cNvPr id="291" name="Google Shape;291;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2" name="Google Shape;292;p3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3" name="Google Shape;293;p3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94" name="Google Shape;294;p3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5" name="Google Shape;295;p3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6" name="Google Shape;296;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97" name="Google Shape;297;p31"/>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98" name="Shape 298"/>
        <p:cNvGrpSpPr/>
        <p:nvPr/>
      </p:nvGrpSpPr>
      <p:grpSpPr>
        <a:xfrm>
          <a:off x="0" y="0"/>
          <a:ext cx="0" cy="0"/>
          <a:chOff x="0" y="0"/>
          <a:chExt cx="0" cy="0"/>
        </a:xfrm>
      </p:grpSpPr>
      <p:pic>
        <p:nvPicPr>
          <p:cNvPr id="299" name="Google Shape;299;p32"/>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0" name="Google Shape;30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2" name="Google Shape;30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3" name="Google Shape;30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4" name="Google Shape;30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5" name="Google Shape;305;p32"/>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6" name="Google Shape;306;p32"/>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7" name="Google Shape;307;p32"/>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8" name="Google Shape;308;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09" name="Shape 309"/>
        <p:cNvGrpSpPr/>
        <p:nvPr/>
      </p:nvGrpSpPr>
      <p:grpSpPr>
        <a:xfrm>
          <a:off x="0" y="0"/>
          <a:ext cx="0" cy="0"/>
          <a:chOff x="0" y="0"/>
          <a:chExt cx="0" cy="0"/>
        </a:xfrm>
      </p:grpSpPr>
      <p:sp>
        <p:nvSpPr>
          <p:cNvPr id="310" name="Google Shape;310;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13" name="Google Shape;31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4" name="Google Shape;31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5" name="Google Shape;31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6" name="Google Shape;316;p33"/>
          <p:cNvGrpSpPr/>
          <p:nvPr/>
        </p:nvGrpSpPr>
        <p:grpSpPr>
          <a:xfrm>
            <a:off x="457200" y="1378813"/>
            <a:ext cx="776889" cy="621300"/>
            <a:chOff x="457200" y="1378813"/>
            <a:chExt cx="776889" cy="621300"/>
          </a:xfrm>
        </p:grpSpPr>
        <p:sp>
          <p:nvSpPr>
            <p:cNvPr id="317" name="Google Shape;317;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8" name="Google Shape;318;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9" name="Google Shape;319;p33"/>
          <p:cNvGrpSpPr/>
          <p:nvPr/>
        </p:nvGrpSpPr>
        <p:grpSpPr>
          <a:xfrm>
            <a:off x="457200" y="2228725"/>
            <a:ext cx="776889" cy="621300"/>
            <a:chOff x="457200" y="1378813"/>
            <a:chExt cx="776889" cy="621300"/>
          </a:xfrm>
        </p:grpSpPr>
        <p:sp>
          <p:nvSpPr>
            <p:cNvPr id="320" name="Google Shape;320;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2" name="Google Shape;322;p33"/>
          <p:cNvGrpSpPr/>
          <p:nvPr/>
        </p:nvGrpSpPr>
        <p:grpSpPr>
          <a:xfrm>
            <a:off x="457200" y="3073850"/>
            <a:ext cx="776889" cy="621300"/>
            <a:chOff x="457200" y="1378813"/>
            <a:chExt cx="776889" cy="621300"/>
          </a:xfrm>
        </p:grpSpPr>
        <p:sp>
          <p:nvSpPr>
            <p:cNvPr id="323" name="Google Shape;323;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5" name="Google Shape;325;p33"/>
          <p:cNvGrpSpPr/>
          <p:nvPr/>
        </p:nvGrpSpPr>
        <p:grpSpPr>
          <a:xfrm>
            <a:off x="457200" y="3923750"/>
            <a:ext cx="776889" cy="621300"/>
            <a:chOff x="457200" y="1378813"/>
            <a:chExt cx="776889" cy="621300"/>
          </a:xfrm>
        </p:grpSpPr>
        <p:sp>
          <p:nvSpPr>
            <p:cNvPr id="326" name="Google Shape;326;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7" name="Google Shape;327;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28" name="Google Shape;328;p33"/>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9" name="Google Shape;329;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3" name="Google Shape;333;p33"/>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4" name="Google Shape;334;p33"/>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5" name="Google Shape;335;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36" name="Shape 336"/>
        <p:cNvGrpSpPr/>
        <p:nvPr/>
      </p:nvGrpSpPr>
      <p:grpSpPr>
        <a:xfrm>
          <a:off x="0" y="0"/>
          <a:ext cx="0" cy="0"/>
          <a:chOff x="0" y="0"/>
          <a:chExt cx="0" cy="0"/>
        </a:xfrm>
      </p:grpSpPr>
      <p:sp>
        <p:nvSpPr>
          <p:cNvPr id="337" name="Google Shape;33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0" name="Google Shape;34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1" name="Google Shape;34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2" name="Google Shape;34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3" name="Google Shape;343;p34"/>
          <p:cNvGrpSpPr/>
          <p:nvPr/>
        </p:nvGrpSpPr>
        <p:grpSpPr>
          <a:xfrm>
            <a:off x="457200" y="1300225"/>
            <a:ext cx="776889" cy="621300"/>
            <a:chOff x="457200" y="1378813"/>
            <a:chExt cx="776889" cy="621300"/>
          </a:xfrm>
        </p:grpSpPr>
        <p:sp>
          <p:nvSpPr>
            <p:cNvPr id="344" name="Google Shape;344;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5" name="Google Shape;345;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34"/>
          <p:cNvGrpSpPr/>
          <p:nvPr/>
        </p:nvGrpSpPr>
        <p:grpSpPr>
          <a:xfrm>
            <a:off x="457200" y="2000125"/>
            <a:ext cx="776889" cy="621300"/>
            <a:chOff x="457200" y="1378813"/>
            <a:chExt cx="776889" cy="621300"/>
          </a:xfrm>
        </p:grpSpPr>
        <p:sp>
          <p:nvSpPr>
            <p:cNvPr id="347" name="Google Shape;347;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8" name="Google Shape;348;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4"/>
          <p:cNvGrpSpPr/>
          <p:nvPr/>
        </p:nvGrpSpPr>
        <p:grpSpPr>
          <a:xfrm>
            <a:off x="457200" y="2692850"/>
            <a:ext cx="776889" cy="621300"/>
            <a:chOff x="457200" y="1378813"/>
            <a:chExt cx="776889" cy="621300"/>
          </a:xfrm>
        </p:grpSpPr>
        <p:sp>
          <p:nvSpPr>
            <p:cNvPr id="350" name="Google Shape;350;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1" name="Google Shape;351;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4"/>
          <p:cNvGrpSpPr/>
          <p:nvPr/>
        </p:nvGrpSpPr>
        <p:grpSpPr>
          <a:xfrm>
            <a:off x="457200" y="3390350"/>
            <a:ext cx="776889" cy="621300"/>
            <a:chOff x="457200" y="1378813"/>
            <a:chExt cx="776889" cy="621300"/>
          </a:xfrm>
        </p:grpSpPr>
        <p:sp>
          <p:nvSpPr>
            <p:cNvPr id="353" name="Google Shape;353;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4"/>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4"/>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4"/>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2" name="Google Shape;362;p34"/>
          <p:cNvGrpSpPr/>
          <p:nvPr/>
        </p:nvGrpSpPr>
        <p:grpSpPr>
          <a:xfrm>
            <a:off x="469500" y="4083075"/>
            <a:ext cx="776889" cy="621300"/>
            <a:chOff x="457200" y="1378813"/>
            <a:chExt cx="776889" cy="621300"/>
          </a:xfrm>
        </p:grpSpPr>
        <p:sp>
          <p:nvSpPr>
            <p:cNvPr id="363" name="Google Shape;363;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4" name="Google Shape;364;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4"/>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68" name="Shape 368"/>
        <p:cNvGrpSpPr/>
        <p:nvPr/>
      </p:nvGrpSpPr>
      <p:grpSpPr>
        <a:xfrm>
          <a:off x="0" y="0"/>
          <a:ext cx="0" cy="0"/>
          <a:chOff x="0" y="0"/>
          <a:chExt cx="0" cy="0"/>
        </a:xfrm>
      </p:grpSpPr>
      <p:sp>
        <p:nvSpPr>
          <p:cNvPr id="369" name="Google Shape;369;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237825"/>
            <a:ext cx="776900" cy="486300"/>
            <a:chOff x="457200" y="1466425"/>
            <a:chExt cx="776900" cy="486300"/>
          </a:xfrm>
        </p:grpSpPr>
        <p:sp>
          <p:nvSpPr>
            <p:cNvPr id="376" name="Google Shape;376;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7" name="Google Shape;377;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5"/>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5"/>
          <p:cNvGrpSpPr/>
          <p:nvPr/>
        </p:nvGrpSpPr>
        <p:grpSpPr>
          <a:xfrm>
            <a:off x="457200" y="1828900"/>
            <a:ext cx="776900" cy="486300"/>
            <a:chOff x="457200" y="1466425"/>
            <a:chExt cx="776900" cy="486300"/>
          </a:xfrm>
        </p:grpSpPr>
        <p:sp>
          <p:nvSpPr>
            <p:cNvPr id="381" name="Google Shape;381;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2" name="Google Shape;382;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457200" y="2419975"/>
            <a:ext cx="776900" cy="486300"/>
            <a:chOff x="457200" y="1466425"/>
            <a:chExt cx="776900" cy="486300"/>
          </a:xfrm>
        </p:grpSpPr>
        <p:sp>
          <p:nvSpPr>
            <p:cNvPr id="385" name="Google Shape;385;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6" name="Google Shape;386;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5"/>
          <p:cNvGrpSpPr/>
          <p:nvPr/>
        </p:nvGrpSpPr>
        <p:grpSpPr>
          <a:xfrm>
            <a:off x="457200" y="3011050"/>
            <a:ext cx="776900" cy="486300"/>
            <a:chOff x="457200" y="1466425"/>
            <a:chExt cx="776900" cy="486300"/>
          </a:xfrm>
        </p:grpSpPr>
        <p:sp>
          <p:nvSpPr>
            <p:cNvPr id="389" name="Google Shape;389;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0" name="Google Shape;390;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457200" y="3602137"/>
            <a:ext cx="776900" cy="486300"/>
            <a:chOff x="457200" y="1466425"/>
            <a:chExt cx="776900" cy="486300"/>
          </a:xfrm>
        </p:grpSpPr>
        <p:sp>
          <p:nvSpPr>
            <p:cNvPr id="393" name="Google Shape;393;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4" name="Google Shape;394;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5"/>
          <p:cNvGrpSpPr/>
          <p:nvPr/>
        </p:nvGrpSpPr>
        <p:grpSpPr>
          <a:xfrm>
            <a:off x="457200" y="4193262"/>
            <a:ext cx="776900" cy="486300"/>
            <a:chOff x="457200" y="1466425"/>
            <a:chExt cx="776900" cy="486300"/>
          </a:xfrm>
        </p:grpSpPr>
        <p:sp>
          <p:nvSpPr>
            <p:cNvPr id="397" name="Google Shape;397;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98" name="Google Shape;398;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35"/>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35"/>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35"/>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35"/>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5"/>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5"/>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05" name="Shape 405"/>
        <p:cNvGrpSpPr/>
        <p:nvPr/>
      </p:nvGrpSpPr>
      <p:grpSpPr>
        <a:xfrm>
          <a:off x="0" y="0"/>
          <a:ext cx="0" cy="0"/>
          <a:chOff x="0" y="0"/>
          <a:chExt cx="0" cy="0"/>
        </a:xfrm>
      </p:grpSpPr>
      <p:sp>
        <p:nvSpPr>
          <p:cNvPr id="406" name="Google Shape;406;p3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9" name="Google Shape;40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0" name="Google Shape;41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1" name="Google Shape;41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2" name="Google Shape;412;p36"/>
          <p:cNvGrpSpPr/>
          <p:nvPr/>
        </p:nvGrpSpPr>
        <p:grpSpPr>
          <a:xfrm>
            <a:off x="457222" y="1149803"/>
            <a:ext cx="713194" cy="446423"/>
            <a:chOff x="457200" y="1466425"/>
            <a:chExt cx="776900" cy="486300"/>
          </a:xfrm>
        </p:grpSpPr>
        <p:sp>
          <p:nvSpPr>
            <p:cNvPr id="413" name="Google Shape;41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4" name="Google Shape;41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6"/>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3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36"/>
          <p:cNvGrpSpPr/>
          <p:nvPr/>
        </p:nvGrpSpPr>
        <p:grpSpPr>
          <a:xfrm>
            <a:off x="457222" y="1672428"/>
            <a:ext cx="713194" cy="446423"/>
            <a:chOff x="457200" y="1466425"/>
            <a:chExt cx="776900" cy="486300"/>
          </a:xfrm>
        </p:grpSpPr>
        <p:sp>
          <p:nvSpPr>
            <p:cNvPr id="418" name="Google Shape;418;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19" name="Google Shape;419;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36"/>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36"/>
          <p:cNvGrpSpPr/>
          <p:nvPr/>
        </p:nvGrpSpPr>
        <p:grpSpPr>
          <a:xfrm>
            <a:off x="457197" y="2195578"/>
            <a:ext cx="713194" cy="446423"/>
            <a:chOff x="457200" y="1466425"/>
            <a:chExt cx="776900" cy="486300"/>
          </a:xfrm>
        </p:grpSpPr>
        <p:sp>
          <p:nvSpPr>
            <p:cNvPr id="423" name="Google Shape;42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4" name="Google Shape;42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36"/>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3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6"/>
          <p:cNvGrpSpPr/>
          <p:nvPr/>
        </p:nvGrpSpPr>
        <p:grpSpPr>
          <a:xfrm>
            <a:off x="457197" y="2718203"/>
            <a:ext cx="713194" cy="446423"/>
            <a:chOff x="457200" y="1466425"/>
            <a:chExt cx="776900" cy="486300"/>
          </a:xfrm>
        </p:grpSpPr>
        <p:sp>
          <p:nvSpPr>
            <p:cNvPr id="428" name="Google Shape;428;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29" name="Google Shape;429;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36"/>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3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36"/>
          <p:cNvGrpSpPr/>
          <p:nvPr/>
        </p:nvGrpSpPr>
        <p:grpSpPr>
          <a:xfrm>
            <a:off x="457222" y="3240828"/>
            <a:ext cx="713194" cy="446423"/>
            <a:chOff x="457200" y="1466425"/>
            <a:chExt cx="776900" cy="486300"/>
          </a:xfrm>
        </p:grpSpPr>
        <p:sp>
          <p:nvSpPr>
            <p:cNvPr id="433" name="Google Shape;43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4" name="Google Shape;43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6"/>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6"/>
          <p:cNvGrpSpPr/>
          <p:nvPr/>
        </p:nvGrpSpPr>
        <p:grpSpPr>
          <a:xfrm>
            <a:off x="457222" y="3763453"/>
            <a:ext cx="713194" cy="446423"/>
            <a:chOff x="457200" y="1466425"/>
            <a:chExt cx="776900" cy="486300"/>
          </a:xfrm>
        </p:grpSpPr>
        <p:sp>
          <p:nvSpPr>
            <p:cNvPr id="438" name="Google Shape;438;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39" name="Google Shape;439;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36"/>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 name="Google Shape;441;p3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6"/>
          <p:cNvGrpSpPr/>
          <p:nvPr/>
        </p:nvGrpSpPr>
        <p:grpSpPr>
          <a:xfrm>
            <a:off x="457222" y="4311603"/>
            <a:ext cx="713194" cy="446423"/>
            <a:chOff x="457200" y="1466425"/>
            <a:chExt cx="776900" cy="486300"/>
          </a:xfrm>
        </p:grpSpPr>
        <p:sp>
          <p:nvSpPr>
            <p:cNvPr id="443" name="Google Shape;44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4" name="Google Shape;44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6"/>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36"/>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47" name="Shape 447"/>
        <p:cNvGrpSpPr/>
        <p:nvPr/>
      </p:nvGrpSpPr>
      <p:grpSpPr>
        <a:xfrm>
          <a:off x="0" y="0"/>
          <a:ext cx="0" cy="0"/>
          <a:chOff x="0" y="0"/>
          <a:chExt cx="0" cy="0"/>
        </a:xfrm>
      </p:grpSpPr>
      <p:sp>
        <p:nvSpPr>
          <p:cNvPr id="448" name="Google Shape;44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2" name="Google Shape;452;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55" name="Google Shape;455;p37"/>
          <p:cNvGrpSpPr/>
          <p:nvPr/>
        </p:nvGrpSpPr>
        <p:grpSpPr>
          <a:xfrm>
            <a:off x="457181" y="1345103"/>
            <a:ext cx="533372" cy="533480"/>
            <a:chOff x="457200" y="1378813"/>
            <a:chExt cx="695400" cy="695450"/>
          </a:xfrm>
        </p:grpSpPr>
        <p:sp>
          <p:nvSpPr>
            <p:cNvPr id="456" name="Google Shape;456;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7" name="Google Shape;457;p37"/>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1" name="Google Shape;461;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6" name="Google Shape;466;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68" name="Google Shape;468;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69" name="Shape 469"/>
        <p:cNvGrpSpPr/>
        <p:nvPr/>
      </p:nvGrpSpPr>
      <p:grpSpPr>
        <a:xfrm>
          <a:off x="0" y="0"/>
          <a:ext cx="0" cy="0"/>
          <a:chOff x="0" y="0"/>
          <a:chExt cx="0" cy="0"/>
        </a:xfrm>
      </p:grpSpPr>
      <p:pic>
        <p:nvPicPr>
          <p:cNvPr id="470" name="Google Shape;470;p3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1" name="Google Shape;47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38"/>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77" name="Google Shape;477;p3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8" name="Google Shape;478;p38"/>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8"/>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1" name="Google Shape;481;p38"/>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82" name="Google Shape;482;p3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4" name="Google Shape;484;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85" name="Shape 485"/>
        <p:cNvGrpSpPr/>
        <p:nvPr/>
      </p:nvGrpSpPr>
      <p:grpSpPr>
        <a:xfrm>
          <a:off x="0" y="0"/>
          <a:ext cx="0" cy="0"/>
          <a:chOff x="0" y="0"/>
          <a:chExt cx="0" cy="0"/>
        </a:xfrm>
      </p:grpSpPr>
      <p:sp>
        <p:nvSpPr>
          <p:cNvPr id="486" name="Google Shape;486;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7" name="Google Shape;487;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8" name="Google Shape;488;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9" name="Google Shape;489;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0" name="Google Shape;490;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3" name="Google Shape;49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4" name="Google Shape;49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5" name="Google Shape;49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1" name="Google Shape;501;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2" name="Google Shape;502;p3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3" name="Google Shape;503;p3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4" name="Google Shape;50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9"/>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08" name="Shape 508"/>
        <p:cNvGrpSpPr/>
        <p:nvPr/>
      </p:nvGrpSpPr>
      <p:grpSpPr>
        <a:xfrm>
          <a:off x="0" y="0"/>
          <a:ext cx="0" cy="0"/>
          <a:chOff x="0" y="0"/>
          <a:chExt cx="0" cy="0"/>
        </a:xfrm>
      </p:grpSpPr>
      <p:sp>
        <p:nvSpPr>
          <p:cNvPr id="509" name="Google Shape;509;p4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0" name="Google Shape;510;p4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1" name="Google Shape;511;p4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2" name="Google Shape;512;p4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3" name="Google Shape;513;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7" name="Google Shape;517;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8" name="Google Shape;51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9" name="Google Shape;519;p4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3" name="Google Shape;523;p4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4" name="Google Shape;524;p4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9" name="Google Shape;39;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40" name="Google Shape;40;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 name="Google Shape;41;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2" name="Google Shape;42;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3" name="Google Shape;43;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4" name="Google Shape;44;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5" name="Google Shape;45;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6" name="Google Shape;46;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27" name="Shape 527"/>
        <p:cNvGrpSpPr/>
        <p:nvPr/>
      </p:nvGrpSpPr>
      <p:grpSpPr>
        <a:xfrm>
          <a:off x="0" y="0"/>
          <a:ext cx="0" cy="0"/>
          <a:chOff x="0" y="0"/>
          <a:chExt cx="0" cy="0"/>
        </a:xfrm>
      </p:grpSpPr>
      <p:sp>
        <p:nvSpPr>
          <p:cNvPr id="528" name="Google Shape;528;p4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9" name="Google Shape;529;p4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30" name="Google Shape;530;p4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31" name="Google Shape;531;p4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32" name="Google Shape;532;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6" name="Google Shape;536;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7" name="Google Shape;537;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8" name="Google Shape;538;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42" name="Google Shape;542;p4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43" name="Google Shape;543;p4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44" name="Google Shape;544;p4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45" name="Google Shape;545;p4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1"/>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50" name="Shape 550"/>
        <p:cNvGrpSpPr/>
        <p:nvPr/>
      </p:nvGrpSpPr>
      <p:grpSpPr>
        <a:xfrm>
          <a:off x="0" y="0"/>
          <a:ext cx="0" cy="0"/>
          <a:chOff x="0" y="0"/>
          <a:chExt cx="0" cy="0"/>
        </a:xfrm>
      </p:grpSpPr>
      <p:sp>
        <p:nvSpPr>
          <p:cNvPr id="551" name="Google Shape;551;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52" name="Google Shape;552;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53" name="Google Shape;553;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54" name="Google Shape;554;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55" name="Google Shape;555;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8" name="Google Shape;55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9" name="Google Shape;55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0" name="Google Shape;56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1" name="Google Shape;561;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64" name="Google Shape;564;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65" name="Google Shape;565;p4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4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69" name="Shape 569"/>
        <p:cNvGrpSpPr/>
        <p:nvPr/>
      </p:nvGrpSpPr>
      <p:grpSpPr>
        <a:xfrm>
          <a:off x="0" y="0"/>
          <a:ext cx="0" cy="0"/>
          <a:chOff x="0" y="0"/>
          <a:chExt cx="0" cy="0"/>
        </a:xfrm>
      </p:grpSpPr>
      <p:sp>
        <p:nvSpPr>
          <p:cNvPr id="570" name="Google Shape;570;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71" name="Google Shape;571;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72" name="Google Shape;572;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73" name="Google Shape;573;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74" name="Google Shape;57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7" name="Google Shape;57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8" name="Google Shape;578;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0" name="Google Shape;58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84" name="Google Shape;584;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85" name="Google Shape;585;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86" name="Google Shape;586;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87" name="Google Shape;587;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92" name="Shape 592"/>
        <p:cNvGrpSpPr/>
        <p:nvPr/>
      </p:nvGrpSpPr>
      <p:grpSpPr>
        <a:xfrm>
          <a:off x="0" y="0"/>
          <a:ext cx="0" cy="0"/>
          <a:chOff x="0" y="0"/>
          <a:chExt cx="0" cy="0"/>
        </a:xfrm>
      </p:grpSpPr>
      <p:sp>
        <p:nvSpPr>
          <p:cNvPr id="593" name="Google Shape;593;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94" name="Google Shape;594;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95" name="Google Shape;595;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96" name="Google Shape;596;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97" name="Google Shape;59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2" name="Google Shape;60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3" name="Google Shape;603;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6" name="Google Shape;606;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7" name="Google Shape;60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11" name="Shape 611"/>
        <p:cNvGrpSpPr/>
        <p:nvPr/>
      </p:nvGrpSpPr>
      <p:grpSpPr>
        <a:xfrm>
          <a:off x="0" y="0"/>
          <a:ext cx="0" cy="0"/>
          <a:chOff x="0" y="0"/>
          <a:chExt cx="0" cy="0"/>
        </a:xfrm>
      </p:grpSpPr>
      <p:sp>
        <p:nvSpPr>
          <p:cNvPr id="612" name="Google Shape;6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14" name="Google Shape;6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28" name="Google Shape;6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29" name="Google Shape;6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0" name="Google Shape;6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1" name="Google Shape;6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2" name="Google Shape;6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3" name="Google Shape;6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4" name="Google Shape;6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5" name="Google Shape;6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6" name="Google Shape;6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7" name="Google Shape;6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38" name="Shape 638"/>
        <p:cNvGrpSpPr/>
        <p:nvPr/>
      </p:nvGrpSpPr>
      <p:grpSpPr>
        <a:xfrm>
          <a:off x="0" y="0"/>
          <a:ext cx="0" cy="0"/>
          <a:chOff x="0" y="0"/>
          <a:chExt cx="0" cy="0"/>
        </a:xfrm>
      </p:grpSpPr>
      <p:sp>
        <p:nvSpPr>
          <p:cNvPr id="639" name="Google Shape;63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1" name="Google Shape;64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2" name="Google Shape;64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3" name="Google Shape;64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4" name="Google Shape;64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5" name="Google Shape;645;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1" name="Google Shape;651;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52" name="Google Shape;652;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3" name="Google Shape;653;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54" name="Google Shape;654;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5" name="Google Shape;655;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56" name="Google Shape;656;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57" name="Shape 657"/>
        <p:cNvGrpSpPr/>
        <p:nvPr/>
      </p:nvGrpSpPr>
      <p:grpSpPr>
        <a:xfrm>
          <a:off x="0" y="0"/>
          <a:ext cx="0" cy="0"/>
          <a:chOff x="0" y="0"/>
          <a:chExt cx="0" cy="0"/>
        </a:xfrm>
      </p:grpSpPr>
      <p:sp>
        <p:nvSpPr>
          <p:cNvPr id="658" name="Google Shape;658;p4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 name="Google Shape;659;p4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60" name="Google Shape;660;p4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61" name="Google Shape;661;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4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63" name="Google Shape;663;p4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69" name="Google Shape;66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70" name="Google Shape;670;p47"/>
          <p:cNvGrpSpPr/>
          <p:nvPr/>
        </p:nvGrpSpPr>
        <p:grpSpPr>
          <a:xfrm>
            <a:off x="429795" y="1274754"/>
            <a:ext cx="577822" cy="412443"/>
            <a:chOff x="453224" y="1424000"/>
            <a:chExt cx="510985" cy="364800"/>
          </a:xfrm>
        </p:grpSpPr>
        <p:sp>
          <p:nvSpPr>
            <p:cNvPr id="671" name="Google Shape;671;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73" name="Google Shape;673;p47"/>
          <p:cNvGrpSpPr/>
          <p:nvPr/>
        </p:nvGrpSpPr>
        <p:grpSpPr>
          <a:xfrm>
            <a:off x="429795" y="1865844"/>
            <a:ext cx="577822" cy="412443"/>
            <a:chOff x="453224" y="1424000"/>
            <a:chExt cx="510985" cy="364800"/>
          </a:xfrm>
        </p:grpSpPr>
        <p:sp>
          <p:nvSpPr>
            <p:cNvPr id="674" name="Google Shape;674;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5" name="Google Shape;675;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76" name="Google Shape;676;p47"/>
          <p:cNvGrpSpPr/>
          <p:nvPr/>
        </p:nvGrpSpPr>
        <p:grpSpPr>
          <a:xfrm>
            <a:off x="429795" y="2456934"/>
            <a:ext cx="577822" cy="412443"/>
            <a:chOff x="453224" y="1424000"/>
            <a:chExt cx="510985" cy="364800"/>
          </a:xfrm>
        </p:grpSpPr>
        <p:sp>
          <p:nvSpPr>
            <p:cNvPr id="677" name="Google Shape;677;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8" name="Google Shape;678;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79" name="Google Shape;679;p47"/>
          <p:cNvGrpSpPr/>
          <p:nvPr/>
        </p:nvGrpSpPr>
        <p:grpSpPr>
          <a:xfrm>
            <a:off x="429795" y="3048024"/>
            <a:ext cx="577822" cy="412443"/>
            <a:chOff x="453224" y="1424000"/>
            <a:chExt cx="510985" cy="364800"/>
          </a:xfrm>
        </p:grpSpPr>
        <p:sp>
          <p:nvSpPr>
            <p:cNvPr id="680" name="Google Shape;680;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1" name="Google Shape;681;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82" name="Google Shape;682;p47"/>
          <p:cNvGrpSpPr/>
          <p:nvPr/>
        </p:nvGrpSpPr>
        <p:grpSpPr>
          <a:xfrm>
            <a:off x="429795" y="3639114"/>
            <a:ext cx="577822" cy="412443"/>
            <a:chOff x="453224" y="1424000"/>
            <a:chExt cx="510985" cy="364800"/>
          </a:xfrm>
        </p:grpSpPr>
        <p:sp>
          <p:nvSpPr>
            <p:cNvPr id="683" name="Google Shape;683;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4" name="Google Shape;684;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85" name="Google Shape;685;p47"/>
          <p:cNvGrpSpPr/>
          <p:nvPr/>
        </p:nvGrpSpPr>
        <p:grpSpPr>
          <a:xfrm>
            <a:off x="429795" y="4230204"/>
            <a:ext cx="577822" cy="412443"/>
            <a:chOff x="453224" y="1424000"/>
            <a:chExt cx="510985" cy="364800"/>
          </a:xfrm>
        </p:grpSpPr>
        <p:sp>
          <p:nvSpPr>
            <p:cNvPr id="686" name="Google Shape;686;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7"/>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7"/>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7"/>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47"/>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7"/>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47"/>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694" name="Shape 694"/>
        <p:cNvGrpSpPr/>
        <p:nvPr/>
      </p:nvGrpSpPr>
      <p:grpSpPr>
        <a:xfrm>
          <a:off x="0" y="0"/>
          <a:ext cx="0" cy="0"/>
          <a:chOff x="0" y="0"/>
          <a:chExt cx="0" cy="0"/>
        </a:xfrm>
      </p:grpSpPr>
      <p:pic>
        <p:nvPicPr>
          <p:cNvPr id="695" name="Google Shape;69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6" name="Google Shape;696;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98" name="Google Shape;698;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699" name="Google Shape;699;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0" name="Google Shape;700;p48"/>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01" name="Google Shape;701;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02" name="Shape 702"/>
        <p:cNvGrpSpPr/>
        <p:nvPr/>
      </p:nvGrpSpPr>
      <p:grpSpPr>
        <a:xfrm>
          <a:off x="0" y="0"/>
          <a:ext cx="0" cy="0"/>
          <a:chOff x="0" y="0"/>
          <a:chExt cx="0" cy="0"/>
        </a:xfrm>
      </p:grpSpPr>
      <p:pic>
        <p:nvPicPr>
          <p:cNvPr id="703" name="Google Shape;70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4" name="Google Shape;704;p49"/>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06" name="Google Shape;706;p49"/>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707" name="Google Shape;707;p49"/>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8" name="Google Shape;708;p49"/>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9" name="Google Shape;70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10" name="Shape 710"/>
        <p:cNvGrpSpPr/>
        <p:nvPr/>
      </p:nvGrpSpPr>
      <p:grpSpPr>
        <a:xfrm>
          <a:off x="0" y="0"/>
          <a:ext cx="0" cy="0"/>
          <a:chOff x="0" y="0"/>
          <a:chExt cx="0" cy="0"/>
        </a:xfrm>
      </p:grpSpPr>
      <p:pic>
        <p:nvPicPr>
          <p:cNvPr id="711" name="Google Shape;711;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2" name="Google Shape;712;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3" name="Google Shape;713;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14" name="Google Shape;714;p50"/>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15" name="Google Shape;715;p50"/>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6" name="Google Shape;716;p50"/>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50" name="Google Shape;50;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2" name="Google Shape;52;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3" name="Google Shape;53;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4" name="Google Shape;54;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5" name="Google Shape;55;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56" name="Google Shape;56;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17" name="Shape 717"/>
        <p:cNvGrpSpPr/>
        <p:nvPr/>
      </p:nvGrpSpPr>
      <p:grpSpPr>
        <a:xfrm>
          <a:off x="0" y="0"/>
          <a:ext cx="0" cy="0"/>
          <a:chOff x="0" y="0"/>
          <a:chExt cx="0" cy="0"/>
        </a:xfrm>
      </p:grpSpPr>
      <p:pic>
        <p:nvPicPr>
          <p:cNvPr id="718" name="Google Shape;718;p51"/>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19" name="Google Shape;719;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20" name="Shape 720"/>
        <p:cNvGrpSpPr/>
        <p:nvPr/>
      </p:nvGrpSpPr>
      <p:grpSpPr>
        <a:xfrm>
          <a:off x="0" y="0"/>
          <a:ext cx="0" cy="0"/>
          <a:chOff x="0" y="0"/>
          <a:chExt cx="0" cy="0"/>
        </a:xfrm>
      </p:grpSpPr>
      <p:pic>
        <p:nvPicPr>
          <p:cNvPr id="721" name="Google Shape;721;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2" name="Google Shape;722;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23" name="Google Shape;723;p5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24" name="Google Shape;724;p52"/>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25" name="Google Shape;725;p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26" name="Shape 726"/>
        <p:cNvGrpSpPr/>
        <p:nvPr/>
      </p:nvGrpSpPr>
      <p:grpSpPr>
        <a:xfrm>
          <a:off x="0" y="0"/>
          <a:ext cx="0" cy="0"/>
          <a:chOff x="0" y="0"/>
          <a:chExt cx="0" cy="0"/>
        </a:xfrm>
      </p:grpSpPr>
      <p:pic>
        <p:nvPicPr>
          <p:cNvPr id="727" name="Google Shape;727;p53"/>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28" name="Google Shape;728;p53"/>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3"/>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3"/>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1" name="Shape 731"/>
        <p:cNvGrpSpPr/>
        <p:nvPr/>
      </p:nvGrpSpPr>
      <p:grpSpPr>
        <a:xfrm>
          <a:off x="0" y="0"/>
          <a:ext cx="0" cy="0"/>
          <a:chOff x="0" y="0"/>
          <a:chExt cx="0" cy="0"/>
        </a:xfrm>
      </p:grpSpPr>
      <p:pic>
        <p:nvPicPr>
          <p:cNvPr id="732" name="Google Shape;73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3" name="Google Shape;733;p5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36" name="Google Shape;736;p54"/>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41" name="Google Shape;741;p55"/>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5"/>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5" name="Google Shape;745;p55"/>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6" name="Shape 746"/>
        <p:cNvGrpSpPr/>
        <p:nvPr/>
      </p:nvGrpSpPr>
      <p:grpSpPr>
        <a:xfrm>
          <a:off x="0" y="0"/>
          <a:ext cx="0" cy="0"/>
          <a:chOff x="0" y="0"/>
          <a:chExt cx="0" cy="0"/>
        </a:xfrm>
      </p:grpSpPr>
      <p:pic>
        <p:nvPicPr>
          <p:cNvPr id="747" name="Google Shape;74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8" name="Google Shape;748;p56"/>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9" name="Google Shape;749;p5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0" name="Google Shape;750;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51" name="Google Shape;751;p5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2" name="Google Shape;752;p5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753" name="Google Shape;75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Case Study">
  <p:cSld name="CUSTOM_17_2_1_2_3_2_1_1">
    <p:spTree>
      <p:nvGrpSpPr>
        <p:cNvPr id="754" name="Shape 754"/>
        <p:cNvGrpSpPr/>
        <p:nvPr/>
      </p:nvGrpSpPr>
      <p:grpSpPr>
        <a:xfrm>
          <a:off x="0" y="0"/>
          <a:ext cx="0" cy="0"/>
          <a:chOff x="0" y="0"/>
          <a:chExt cx="0" cy="0"/>
        </a:xfrm>
      </p:grpSpPr>
      <p:pic>
        <p:nvPicPr>
          <p:cNvPr id="755" name="Google Shape;75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6" name="Google Shape;756;p57"/>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7" name="Google Shape;757;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8" name="Google Shape;758;p57"/>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759" name="Google Shape;759;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0" name="Google Shape;760;p57"/>
          <p:cNvPicPr preferRelativeResize="0"/>
          <p:nvPr/>
        </p:nvPicPr>
        <p:blipFill>
          <a:blip r:embed="rId3">
            <a:alphaModFix/>
          </a:blip>
          <a:stretch>
            <a:fillRect/>
          </a:stretch>
        </p:blipFill>
        <p:spPr>
          <a:xfrm>
            <a:off x="3437575" y="785925"/>
            <a:ext cx="2194350" cy="21943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761" name="Shape 761"/>
        <p:cNvGrpSpPr/>
        <p:nvPr/>
      </p:nvGrpSpPr>
      <p:grpSpPr>
        <a:xfrm>
          <a:off x="0" y="0"/>
          <a:ext cx="0" cy="0"/>
          <a:chOff x="0" y="0"/>
          <a:chExt cx="0" cy="0"/>
        </a:xfrm>
      </p:grpSpPr>
      <p:pic>
        <p:nvPicPr>
          <p:cNvPr id="762" name="Google Shape;762;p5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63" name="Google Shape;763;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64" name="Google Shape;764;p5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65" name="Google Shape;765;p5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66" name="Google Shape;766;p5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69" name="Shape 769"/>
        <p:cNvGrpSpPr/>
        <p:nvPr/>
      </p:nvGrpSpPr>
      <p:grpSpPr>
        <a:xfrm>
          <a:off x="0" y="0"/>
          <a:ext cx="0" cy="0"/>
          <a:chOff x="0" y="0"/>
          <a:chExt cx="0" cy="0"/>
        </a:xfrm>
      </p:grpSpPr>
      <p:pic>
        <p:nvPicPr>
          <p:cNvPr id="770" name="Google Shape;770;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1" name="Google Shape;771;p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72" name="Google Shape;772;p5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73" name="Google Shape;773;p5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74" name="Google Shape;774;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775" name="Shape 775"/>
        <p:cNvGrpSpPr/>
        <p:nvPr/>
      </p:nvGrpSpPr>
      <p:grpSpPr>
        <a:xfrm>
          <a:off x="0" y="0"/>
          <a:ext cx="0" cy="0"/>
          <a:chOff x="0" y="0"/>
          <a:chExt cx="0" cy="0"/>
        </a:xfrm>
      </p:grpSpPr>
      <p:pic>
        <p:nvPicPr>
          <p:cNvPr id="776" name="Google Shape;776;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60"/>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8" name="Google Shape;778;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779" name="Google Shape;779;p6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780" name="Google Shape;780;p6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781" name="Google Shape;781;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 name="Google Shape;59;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60" name="Google Shape;60;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2" name="Google Shape;62;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3" name="Google Shape;63;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4" name="Google Shape;64;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65" name="Google Shape;65;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6" name="Google Shape;66;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782" name="Shape 782"/>
        <p:cNvGrpSpPr/>
        <p:nvPr/>
      </p:nvGrpSpPr>
      <p:grpSpPr>
        <a:xfrm>
          <a:off x="0" y="0"/>
          <a:ext cx="0" cy="0"/>
          <a:chOff x="0" y="0"/>
          <a:chExt cx="0" cy="0"/>
        </a:xfrm>
      </p:grpSpPr>
      <p:cxnSp>
        <p:nvCxnSpPr>
          <p:cNvPr id="783" name="Google Shape;783;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4" name="Google Shape;784;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5" name="Google Shape;785;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786" name="Google Shape;786;p6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787" name="Google Shape;787;p6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8" name="Google Shape;788;p61"/>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789" name="Google Shape;789;p6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790" name="Google Shape;790;p6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792" name="Google Shape;792;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793" name="Shape 793"/>
        <p:cNvGrpSpPr/>
        <p:nvPr/>
      </p:nvGrpSpPr>
      <p:grpSpPr>
        <a:xfrm>
          <a:off x="0" y="0"/>
          <a:ext cx="0" cy="0"/>
          <a:chOff x="0" y="0"/>
          <a:chExt cx="0" cy="0"/>
        </a:xfrm>
      </p:grpSpPr>
      <p:cxnSp>
        <p:nvCxnSpPr>
          <p:cNvPr id="794" name="Google Shape;794;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5" name="Google Shape;795;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6" name="Google Shape;796;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797" name="Google Shape;797;p6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798" name="Google Shape;798;p6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p6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00" name="Google Shape;800;p6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801" name="Google Shape;801;p6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803" name="Google Shape;803;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804" name="Shape 804"/>
        <p:cNvGrpSpPr/>
        <p:nvPr/>
      </p:nvGrpSpPr>
      <p:grpSpPr>
        <a:xfrm>
          <a:off x="0" y="0"/>
          <a:ext cx="0" cy="0"/>
          <a:chOff x="0" y="0"/>
          <a:chExt cx="0" cy="0"/>
        </a:xfrm>
      </p:grpSpPr>
      <p:cxnSp>
        <p:nvCxnSpPr>
          <p:cNvPr id="805" name="Google Shape;805;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6" name="Google Shape;806;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7" name="Google Shape;807;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808" name="Google Shape;808;p6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809" name="Google Shape;809;p6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0" name="Google Shape;810;p6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11" name="Google Shape;811;p6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12" name="Google Shape;812;p6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814" name="Google Shape;814;p63"/>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815" name="Google Shape;815;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816" name="Shape 816"/>
        <p:cNvGrpSpPr/>
        <p:nvPr/>
      </p:nvGrpSpPr>
      <p:grpSpPr>
        <a:xfrm>
          <a:off x="0" y="0"/>
          <a:ext cx="0" cy="0"/>
          <a:chOff x="0" y="0"/>
          <a:chExt cx="0" cy="0"/>
        </a:xfrm>
      </p:grpSpPr>
      <p:cxnSp>
        <p:nvCxnSpPr>
          <p:cNvPr id="817" name="Google Shape;817;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8" name="Google Shape;818;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9" name="Google Shape;819;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820" name="Google Shape;820;p6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821" name="Google Shape;821;p6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2" name="Google Shape;822;p6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23" name="Google Shape;823;p6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24" name="Google Shape;824;p6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826" name="Google Shape;826;p6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27" name="Google Shape;827;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828" name="Shape 828"/>
        <p:cNvGrpSpPr/>
        <p:nvPr/>
      </p:nvGrpSpPr>
      <p:grpSpPr>
        <a:xfrm>
          <a:off x="0" y="0"/>
          <a:ext cx="0" cy="0"/>
          <a:chOff x="0" y="0"/>
          <a:chExt cx="0" cy="0"/>
        </a:xfrm>
      </p:grpSpPr>
      <p:cxnSp>
        <p:nvCxnSpPr>
          <p:cNvPr id="829" name="Google Shape;829;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0" name="Google Shape;830;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1" name="Google Shape;831;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832" name="Google Shape;832;p6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833" name="Google Shape;833;p6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34" name="Google Shape;834;p6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35" name="Google Shape;835;p6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836" name="Google Shape;836;p6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37" name="Google Shape;837;p6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840" name="Shape 840"/>
        <p:cNvGrpSpPr/>
        <p:nvPr/>
      </p:nvGrpSpPr>
      <p:grpSpPr>
        <a:xfrm>
          <a:off x="0" y="0"/>
          <a:ext cx="0" cy="0"/>
          <a:chOff x="0" y="0"/>
          <a:chExt cx="0" cy="0"/>
        </a:xfrm>
      </p:grpSpPr>
      <p:cxnSp>
        <p:nvCxnSpPr>
          <p:cNvPr id="841" name="Google Shape;841;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2" name="Google Shape;842;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3" name="Google Shape;843;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4" name="Google Shape;84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5" name="Google Shape;845;p6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846" name="Google Shape;846;p6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47" name="Google Shape;847;p6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48" name="Google Shape;848;p6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849" name="Google Shape;849;p66"/>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50" name="Google Shape;850;p6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852" name="Shape 852"/>
        <p:cNvGrpSpPr/>
        <p:nvPr/>
      </p:nvGrpSpPr>
      <p:grpSpPr>
        <a:xfrm>
          <a:off x="0" y="0"/>
          <a:ext cx="0" cy="0"/>
          <a:chOff x="0" y="0"/>
          <a:chExt cx="0" cy="0"/>
        </a:xfrm>
      </p:grpSpPr>
      <p:cxnSp>
        <p:nvCxnSpPr>
          <p:cNvPr id="853" name="Google Shape;85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4" name="Google Shape;854;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55" name="Google Shape;855;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6" name="Google Shape;856;p6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857" name="Google Shape;857;p6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858" name="Google Shape;858;p6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9" name="Google Shape;859;p6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860" name="Google Shape;860;p6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861" name="Google Shape;861;p67"/>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862" name="Google Shape;862;p6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863" name="Google Shape;863;p6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864" name="Google Shape;864;p6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866" name="Google Shape;866;p6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867" name="Google Shape;867;p6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869" name="Google Shape;869;p6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871" name="Google Shape;87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872" name="Shape 872"/>
        <p:cNvGrpSpPr/>
        <p:nvPr/>
      </p:nvGrpSpPr>
      <p:grpSpPr>
        <a:xfrm>
          <a:off x="0" y="0"/>
          <a:ext cx="0" cy="0"/>
          <a:chOff x="0" y="0"/>
          <a:chExt cx="0" cy="0"/>
        </a:xfrm>
      </p:grpSpPr>
      <p:cxnSp>
        <p:nvCxnSpPr>
          <p:cNvPr id="873" name="Google Shape;873;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4" name="Google Shape;874;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5" name="Google Shape;875;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6" name="Google Shape;876;p6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877" name="Google Shape;877;p6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878" name="Google Shape;878;p6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879" name="Google Shape;879;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880" name="Shape 880"/>
        <p:cNvGrpSpPr/>
        <p:nvPr/>
      </p:nvGrpSpPr>
      <p:grpSpPr>
        <a:xfrm>
          <a:off x="0" y="0"/>
          <a:ext cx="0" cy="0"/>
          <a:chOff x="0" y="0"/>
          <a:chExt cx="0" cy="0"/>
        </a:xfrm>
      </p:grpSpPr>
      <p:cxnSp>
        <p:nvCxnSpPr>
          <p:cNvPr id="881" name="Google Shape;881;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2" name="Google Shape;882;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83" name="Google Shape;883;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4" name="Google Shape;884;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6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886" name="Google Shape;886;p6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887" name="Google Shape;887;p6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888" name="Google Shape;888;p6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889" name="Google Shape;889;p6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890" name="Google Shape;890;p6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891" name="Shape 891"/>
        <p:cNvGrpSpPr/>
        <p:nvPr/>
      </p:nvGrpSpPr>
      <p:grpSpPr>
        <a:xfrm>
          <a:off x="0" y="0"/>
          <a:ext cx="0" cy="0"/>
          <a:chOff x="0" y="0"/>
          <a:chExt cx="0" cy="0"/>
        </a:xfrm>
      </p:grpSpPr>
      <p:pic>
        <p:nvPicPr>
          <p:cNvPr id="892" name="Google Shape;892;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3" name="Google Shape;893;p7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0"/>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7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97" name="Google Shape;897;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98" name="Google Shape;898;p70"/>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9" name="Google Shape;899;p70"/>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900" name="Google Shape;900;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70" name="Google Shape;70;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2" name="Google Shape;72;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3" name="Google Shape;73;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74" name="Google Shape;74;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75" name="Google Shape;75;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76" name="Google Shape;76;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901" name="Shape 901"/>
        <p:cNvGrpSpPr/>
        <p:nvPr/>
      </p:nvGrpSpPr>
      <p:grpSpPr>
        <a:xfrm>
          <a:off x="0" y="0"/>
          <a:ext cx="0" cy="0"/>
          <a:chOff x="0" y="0"/>
          <a:chExt cx="0" cy="0"/>
        </a:xfrm>
      </p:grpSpPr>
      <p:pic>
        <p:nvPicPr>
          <p:cNvPr id="902" name="Google Shape;902;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3" name="Google Shape;903;p7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06" name="Google Shape;906;p71"/>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907" name="Google Shape;907;p71"/>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908" name="Google Shape;908;p71"/>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7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910" name="Google Shape;910;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911" name="Shape 911"/>
        <p:cNvGrpSpPr/>
        <p:nvPr/>
      </p:nvGrpSpPr>
      <p:grpSpPr>
        <a:xfrm>
          <a:off x="0" y="0"/>
          <a:ext cx="0" cy="0"/>
          <a:chOff x="0" y="0"/>
          <a:chExt cx="0" cy="0"/>
        </a:xfrm>
      </p:grpSpPr>
      <p:pic>
        <p:nvPicPr>
          <p:cNvPr id="912" name="Google Shape;912;p72"/>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913" name="Google Shape;913;p72"/>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914" name="Google Shape;91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15" name="Google Shape;915;p72"/>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16" name="Google Shape;916;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917" name="Shape 917"/>
        <p:cNvGrpSpPr/>
        <p:nvPr/>
      </p:nvGrpSpPr>
      <p:grpSpPr>
        <a:xfrm>
          <a:off x="0" y="0"/>
          <a:ext cx="0" cy="0"/>
          <a:chOff x="0" y="0"/>
          <a:chExt cx="0" cy="0"/>
        </a:xfrm>
      </p:grpSpPr>
      <p:sp>
        <p:nvSpPr>
          <p:cNvPr id="918" name="Google Shape;91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19" name="Google Shape;919;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0" name="Google Shape;920;p7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21" name="Google Shape;921;p7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922" name="Google Shape;922;p73"/>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3"/>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924" name="Google Shape;924;p73"/>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73"/>
          <p:cNvGrpSpPr/>
          <p:nvPr/>
        </p:nvGrpSpPr>
        <p:grpSpPr>
          <a:xfrm>
            <a:off x="3228956" y="1345103"/>
            <a:ext cx="533372" cy="533480"/>
            <a:chOff x="457200" y="1378813"/>
            <a:chExt cx="695400" cy="695450"/>
          </a:xfrm>
        </p:grpSpPr>
        <p:sp>
          <p:nvSpPr>
            <p:cNvPr id="926" name="Google Shape;926;p7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27" name="Google Shape;927;p7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73"/>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73"/>
          <p:cNvGrpSpPr/>
          <p:nvPr/>
        </p:nvGrpSpPr>
        <p:grpSpPr>
          <a:xfrm>
            <a:off x="6134081" y="1345853"/>
            <a:ext cx="533372" cy="533480"/>
            <a:chOff x="457200" y="1378813"/>
            <a:chExt cx="695400" cy="695450"/>
          </a:xfrm>
        </p:grpSpPr>
        <p:sp>
          <p:nvSpPr>
            <p:cNvPr id="930" name="Google Shape;930;p7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31" name="Google Shape;931;p7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73"/>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73"/>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73"/>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73"/>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7" name="Google Shape;93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8" name="Google Shape;938;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939" name="Google Shape;939;p7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940" name="Shape 940"/>
        <p:cNvGrpSpPr/>
        <p:nvPr/>
      </p:nvGrpSpPr>
      <p:grpSpPr>
        <a:xfrm>
          <a:off x="0" y="0"/>
          <a:ext cx="0" cy="0"/>
          <a:chOff x="0" y="0"/>
          <a:chExt cx="0" cy="0"/>
        </a:xfrm>
      </p:grpSpPr>
      <p:sp>
        <p:nvSpPr>
          <p:cNvPr id="941" name="Google Shape;941;p7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43" name="Google Shape;943;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7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945" name="Google Shape;945;p7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46" name="Google Shape;946;p74"/>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947" name="Google Shape;947;p74"/>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948" name="Google Shape;948;p74"/>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949" name="Google Shape;949;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951" name="Shape 951"/>
        <p:cNvGrpSpPr/>
        <p:nvPr/>
      </p:nvGrpSpPr>
      <p:grpSpPr>
        <a:xfrm>
          <a:off x="0" y="0"/>
          <a:ext cx="0" cy="0"/>
          <a:chOff x="0" y="0"/>
          <a:chExt cx="0" cy="0"/>
        </a:xfrm>
      </p:grpSpPr>
      <p:sp>
        <p:nvSpPr>
          <p:cNvPr id="952" name="Google Shape;952;p7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54" name="Google Shape;954;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7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956" name="Google Shape;956;p7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57" name="Google Shape;957;p7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958" name="Google Shape;95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959" name="Google Shape;959;p75"/>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960" name="Google Shape;960;p75"/>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961" name="Google Shape;961;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962" name="Shape 962"/>
        <p:cNvGrpSpPr/>
        <p:nvPr/>
      </p:nvGrpSpPr>
      <p:grpSpPr>
        <a:xfrm>
          <a:off x="0" y="0"/>
          <a:ext cx="0" cy="0"/>
          <a:chOff x="0" y="0"/>
          <a:chExt cx="0" cy="0"/>
        </a:xfrm>
      </p:grpSpPr>
      <p:sp>
        <p:nvSpPr>
          <p:cNvPr id="963" name="Google Shape;963;p7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65" name="Google Shape;965;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7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967" name="Google Shape;967;p7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68" name="Google Shape;968;p7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969" name="Google Shape;969;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70" name="Google Shape;970;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971" name="Google Shape;971;p76"/>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972" name="Google Shape;972;p76"/>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973" name="Shape 973"/>
        <p:cNvGrpSpPr/>
        <p:nvPr/>
      </p:nvGrpSpPr>
      <p:grpSpPr>
        <a:xfrm>
          <a:off x="0" y="0"/>
          <a:ext cx="0" cy="0"/>
          <a:chOff x="0" y="0"/>
          <a:chExt cx="0" cy="0"/>
        </a:xfrm>
      </p:grpSpPr>
      <p:sp>
        <p:nvSpPr>
          <p:cNvPr id="974" name="Google Shape;974;p7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76" name="Google Shape;976;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7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978" name="Google Shape;978;p7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79" name="Google Shape;979;p7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980" name="Google Shape;980;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81" name="Google Shape;98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982" name="Google Shape;982;p77"/>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983" name="Google Shape;983;p77"/>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984" name="Shape 984"/>
        <p:cNvGrpSpPr/>
        <p:nvPr/>
      </p:nvGrpSpPr>
      <p:grpSpPr>
        <a:xfrm>
          <a:off x="0" y="0"/>
          <a:ext cx="0" cy="0"/>
          <a:chOff x="0" y="0"/>
          <a:chExt cx="0" cy="0"/>
        </a:xfrm>
      </p:grpSpPr>
      <p:pic>
        <p:nvPicPr>
          <p:cNvPr id="985" name="Google Shape;985;p78"/>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986" name="Google Shape;986;p7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9" name="Google Shape;989;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90" name="Google Shape;990;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1" name="Google Shape;99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992" name="Shape 992"/>
        <p:cNvGrpSpPr/>
        <p:nvPr/>
      </p:nvGrpSpPr>
      <p:grpSpPr>
        <a:xfrm>
          <a:off x="0" y="0"/>
          <a:ext cx="0" cy="0"/>
          <a:chOff x="0" y="0"/>
          <a:chExt cx="0" cy="0"/>
        </a:xfrm>
      </p:grpSpPr>
      <p:pic>
        <p:nvPicPr>
          <p:cNvPr id="993" name="Google Shape;993;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79"/>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996" name="Google Shape;996;p7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997" name="Google Shape;997;p7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98" name="Google Shape;998;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79"/>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002" name="Google Shape;1002;p79"/>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3" name="Google Shape;1003;p79"/>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004" name="Shape 1004"/>
        <p:cNvGrpSpPr/>
        <p:nvPr/>
      </p:nvGrpSpPr>
      <p:grpSpPr>
        <a:xfrm>
          <a:off x="0" y="0"/>
          <a:ext cx="0" cy="0"/>
          <a:chOff x="0" y="0"/>
          <a:chExt cx="0" cy="0"/>
        </a:xfrm>
      </p:grpSpPr>
      <p:sp>
        <p:nvSpPr>
          <p:cNvPr id="1005" name="Google Shape;100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7" name="Google Shape;1007;p80"/>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008" name="Google Shape;1008;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77" name="Shape 77"/>
        <p:cNvGrpSpPr/>
        <p:nvPr/>
      </p:nvGrpSpPr>
      <p:grpSpPr>
        <a:xfrm>
          <a:off x="0" y="0"/>
          <a:ext cx="0" cy="0"/>
          <a:chOff x="0" y="0"/>
          <a:chExt cx="0" cy="0"/>
        </a:xfrm>
      </p:grpSpPr>
      <p:pic>
        <p:nvPicPr>
          <p:cNvPr id="78" name="Google Shape;78;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 name="Google Shape;79;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80" name="Google Shape;80;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2" name="Google Shape;82;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83" name="Google Shape;83;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4" name="Google Shape;84;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85" name="Google Shape;85;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86" name="Google Shape;86;p9"/>
          <p:cNvPicPr preferRelativeResize="0"/>
          <p:nvPr/>
        </p:nvPicPr>
        <p:blipFill>
          <a:blip r:embed="rId4">
            <a:alphaModFix/>
          </a:blip>
          <a:stretch>
            <a:fillRect/>
          </a:stretch>
        </p:blipFill>
        <p:spPr>
          <a:xfrm>
            <a:off x="705550" y="861300"/>
            <a:ext cx="2205299" cy="2023876"/>
          </a:xfrm>
          <a:prstGeom prst="rect">
            <a:avLst/>
          </a:prstGeom>
          <a:noFill/>
          <a:ln>
            <a:noFill/>
          </a:ln>
        </p:spPr>
      </p:pic>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009" name="Shape 1009"/>
        <p:cNvGrpSpPr/>
        <p:nvPr/>
      </p:nvGrpSpPr>
      <p:grpSpPr>
        <a:xfrm>
          <a:off x="0" y="0"/>
          <a:ext cx="0" cy="0"/>
          <a:chOff x="0" y="0"/>
          <a:chExt cx="0" cy="0"/>
        </a:xfrm>
      </p:grpSpPr>
      <p:pic>
        <p:nvPicPr>
          <p:cNvPr id="1010" name="Google Shape;1010;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1" name="Google Shape;1011;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2" name="Google Shape;1012;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3" name="Google Shape;1013;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014" name="Google Shape;1014;p81"/>
          <p:cNvGrpSpPr/>
          <p:nvPr/>
        </p:nvGrpSpPr>
        <p:grpSpPr>
          <a:xfrm>
            <a:off x="4167150" y="1202575"/>
            <a:ext cx="809700" cy="809700"/>
            <a:chOff x="1457325" y="1219200"/>
            <a:chExt cx="809700" cy="809700"/>
          </a:xfrm>
        </p:grpSpPr>
        <p:sp>
          <p:nvSpPr>
            <p:cNvPr id="1015" name="Google Shape;1015;p81"/>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1"/>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81"/>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8" name="Google Shape;1018;p81"/>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19" name="Shape 1019"/>
        <p:cNvGrpSpPr/>
        <p:nvPr/>
      </p:nvGrpSpPr>
      <p:grpSpPr>
        <a:xfrm>
          <a:off x="0" y="0"/>
          <a:ext cx="0" cy="0"/>
          <a:chOff x="0" y="0"/>
          <a:chExt cx="0" cy="0"/>
        </a:xfrm>
      </p:grpSpPr>
      <p:pic>
        <p:nvPicPr>
          <p:cNvPr id="1020" name="Google Shape;1020;p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1" name="Google Shape;1021;p8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23" name="Google Shape;1023;p8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4" name="Google Shape;1024;p8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8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8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7" name="Google Shape;1027;p82"/>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28" name="Google Shape;1028;p8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_3">
    <p:spTree>
      <p:nvGrpSpPr>
        <p:cNvPr id="1029" name="Shape 1029"/>
        <p:cNvGrpSpPr/>
        <p:nvPr/>
      </p:nvGrpSpPr>
      <p:grpSpPr>
        <a:xfrm>
          <a:off x="0" y="0"/>
          <a:ext cx="0" cy="0"/>
          <a:chOff x="0" y="0"/>
          <a:chExt cx="0" cy="0"/>
        </a:xfrm>
      </p:grpSpPr>
      <p:sp>
        <p:nvSpPr>
          <p:cNvPr id="1030" name="Google Shape;1030;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1" name="Google Shape;1031;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2" name="Google Shape;1032;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33" name="Google Shape;1033;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34" name="Google Shape;1034;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35" name="Google Shape;1035;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83"/>
          <p:cNvSpPr txBox="1"/>
          <p:nvPr>
            <p:ph idx="3" type="body"/>
          </p:nvPr>
        </p:nvSpPr>
        <p:spPr>
          <a:xfrm>
            <a:off x="175" y="1284250"/>
            <a:ext cx="9144000" cy="35043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_11">
    <p:spTree>
      <p:nvGrpSpPr>
        <p:cNvPr id="1037" name="Shape 1037"/>
        <p:cNvGrpSpPr/>
        <p:nvPr/>
      </p:nvGrpSpPr>
      <p:grpSpPr>
        <a:xfrm>
          <a:off x="0" y="0"/>
          <a:ext cx="0" cy="0"/>
          <a:chOff x="0" y="0"/>
          <a:chExt cx="0" cy="0"/>
        </a:xfrm>
      </p:grpSpPr>
      <p:sp>
        <p:nvSpPr>
          <p:cNvPr id="1038" name="Google Shape;1038;p8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039" name="Google Shape;1039;p84"/>
          <p:cNvPicPr preferRelativeResize="0"/>
          <p:nvPr/>
        </p:nvPicPr>
        <p:blipFill rotWithShape="1">
          <a:blip r:embed="rId2">
            <a:alphaModFix/>
          </a:blip>
          <a:srcRect b="0" l="0" r="0" t="0"/>
          <a:stretch/>
        </p:blipFill>
        <p:spPr>
          <a:xfrm>
            <a:off x="0" y="0"/>
            <a:ext cx="9143971" cy="51435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_1">
    <p:spTree>
      <p:nvGrpSpPr>
        <p:cNvPr id="1040" name="Shape 1040"/>
        <p:cNvGrpSpPr/>
        <p:nvPr/>
      </p:nvGrpSpPr>
      <p:grpSpPr>
        <a:xfrm>
          <a:off x="0" y="0"/>
          <a:ext cx="0" cy="0"/>
          <a:chOff x="0" y="0"/>
          <a:chExt cx="0" cy="0"/>
        </a:xfrm>
      </p:grpSpPr>
      <p:pic>
        <p:nvPicPr>
          <p:cNvPr id="1041" name="Google Shape;1041;p8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2" name="Google Shape;1042;p8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43" name="Google Shape;1043;p8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44" name="Google Shape;1044;p8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87" name="Shape 87"/>
        <p:cNvGrpSpPr/>
        <p:nvPr/>
      </p:nvGrpSpPr>
      <p:grpSpPr>
        <a:xfrm>
          <a:off x="0" y="0"/>
          <a:ext cx="0" cy="0"/>
          <a:chOff x="0" y="0"/>
          <a:chExt cx="0" cy="0"/>
        </a:xfrm>
      </p:grpSpPr>
      <p:pic>
        <p:nvPicPr>
          <p:cNvPr id="88" name="Google Shape;88;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90" name="Google Shape;90;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92" name="Google Shape;92;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3" name="Google Shape;93;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4" name="Google Shape;94;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95" name="Google Shape;95;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96" name="Google Shape;96;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85" Type="http://schemas.openxmlformats.org/officeDocument/2006/relationships/theme" Target="../theme/theme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4.xml"/><Relationship Id="rId3" Type="http://schemas.openxmlformats.org/officeDocument/2006/relationships/image" Target="../media/image1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6.xml"/><Relationship Id="rId3" Type="http://schemas.openxmlformats.org/officeDocument/2006/relationships/image" Target="../media/image10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8.xml"/><Relationship Id="rId3"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9.xml"/><Relationship Id="rId3" Type="http://schemas.openxmlformats.org/officeDocument/2006/relationships/image" Target="../media/image108.png"/><Relationship Id="rId4"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0.xml"/><Relationship Id="rId3" Type="http://schemas.openxmlformats.org/officeDocument/2006/relationships/image" Target="../media/image1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2.xml"/><Relationship Id="rId3" Type="http://schemas.openxmlformats.org/officeDocument/2006/relationships/image" Target="../media/image1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4.xml"/><Relationship Id="rId3" Type="http://schemas.openxmlformats.org/officeDocument/2006/relationships/image" Target="../media/image131.png"/><Relationship Id="rId4" Type="http://schemas.openxmlformats.org/officeDocument/2006/relationships/image" Target="../media/image1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5.xml"/><Relationship Id="rId3" Type="http://schemas.openxmlformats.org/officeDocument/2006/relationships/image" Target="../media/image1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0.xml"/><Relationship Id="rId3"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5.xml"/><Relationship Id="rId3" Type="http://schemas.openxmlformats.org/officeDocument/2006/relationships/image" Target="../media/image1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xml"/><Relationship Id="rId3" Type="http://schemas.openxmlformats.org/officeDocument/2006/relationships/hyperlink" Target="https://www.mckinsey.com/business-functions/risk-and-resilience/our-insights/a-new-posture-for-cybersecurity-in-a-networked-worl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44.xml"/><Relationship Id="rId3" Type="http://schemas.openxmlformats.org/officeDocument/2006/relationships/hyperlink" Target="http://www.youtube.com/watch?v=mm8_pEtm35M" TargetMode="External"/><Relationship Id="rId4" Type="http://schemas.openxmlformats.org/officeDocument/2006/relationships/image" Target="../media/image11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6.xml"/><Relationship Id="rId3" Type="http://schemas.openxmlformats.org/officeDocument/2006/relationships/image" Target="../media/image12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8.xml"/><Relationship Id="rId3" Type="http://schemas.openxmlformats.org/officeDocument/2006/relationships/image" Target="../media/image1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9.xml"/><Relationship Id="rId3" Type="http://schemas.openxmlformats.org/officeDocument/2006/relationships/image" Target="../media/image1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xml"/><Relationship Id="rId3" Type="http://schemas.openxmlformats.org/officeDocument/2006/relationships/image" Target="../media/image9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0.xml"/><Relationship Id="rId3" Type="http://schemas.openxmlformats.org/officeDocument/2006/relationships/image" Target="../media/image12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1.xml"/><Relationship Id="rId3" Type="http://schemas.openxmlformats.org/officeDocument/2006/relationships/image" Target="../media/image1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2.xml"/><Relationship Id="rId3" Type="http://schemas.openxmlformats.org/officeDocument/2006/relationships/image" Target="../media/image1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3.xml"/><Relationship Id="rId3" Type="http://schemas.openxmlformats.org/officeDocument/2006/relationships/image" Target="../media/image1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4.xml"/><Relationship Id="rId3" Type="http://schemas.openxmlformats.org/officeDocument/2006/relationships/image" Target="../media/image1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5.xml"/><Relationship Id="rId3" Type="http://schemas.openxmlformats.org/officeDocument/2006/relationships/image" Target="../media/image12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2.xml"/><Relationship Id="rId3" Type="http://schemas.openxmlformats.org/officeDocument/2006/relationships/image" Target="../media/image1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7.xml"/><Relationship Id="rId3" Type="http://schemas.openxmlformats.org/officeDocument/2006/relationships/image" Target="../media/image1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9.xml"/><Relationship Id="rId3"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6"/>
          <p:cNvSpPr txBox="1"/>
          <p:nvPr>
            <p:ph type="title"/>
          </p:nvPr>
        </p:nvSpPr>
        <p:spPr>
          <a:xfrm>
            <a:off x="525600" y="4319775"/>
            <a:ext cx="8344500" cy="3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GRC </a:t>
            </a:r>
            <a:r>
              <a:rPr lang="en"/>
              <a:t>Day 1</a:t>
            </a:r>
            <a:endParaRPr/>
          </a:p>
        </p:txBody>
      </p:sp>
      <p:sp>
        <p:nvSpPr>
          <p:cNvPr id="1050" name="Google Shape;1050;p86"/>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000"/>
              <a:t>Introduction to Security </a:t>
            </a:r>
            <a:br>
              <a:rPr lang="en" sz="3000"/>
            </a:br>
            <a:r>
              <a:rPr lang="en" sz="3000"/>
              <a:t>Within the Organization </a:t>
            </a:r>
            <a:endParaRPr sz="3000"/>
          </a:p>
        </p:txBody>
      </p:sp>
      <p:sp>
        <p:nvSpPr>
          <p:cNvPr id="1051" name="Google Shape;1051;p86"/>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Security Roles and Responsibilities</a:t>
            </a:r>
            <a:endParaRPr/>
          </a:p>
        </p:txBody>
      </p:sp>
      <p:sp>
        <p:nvSpPr>
          <p:cNvPr id="1174" name="Google Shape;1174;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the next section, we’ll cover the following: </a:t>
            </a:r>
            <a:endParaRPr/>
          </a:p>
        </p:txBody>
      </p:sp>
      <p:sp>
        <p:nvSpPr>
          <p:cNvPr id="1175" name="Google Shape;1175;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76" name="Google Shape;1176;p95"/>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7" name="Google Shape;1177;p95"/>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Executive roles existing in most companies.</a:t>
            </a:r>
            <a:endParaRPr sz="1600"/>
          </a:p>
        </p:txBody>
      </p:sp>
      <p:sp>
        <p:nvSpPr>
          <p:cNvPr id="1178" name="Google Shape;1178;p95"/>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Executive roles relevant to security departments.</a:t>
            </a:r>
            <a:endParaRPr sz="1600"/>
          </a:p>
        </p:txBody>
      </p:sp>
      <p:sp>
        <p:nvSpPr>
          <p:cNvPr id="1179" name="Google Shape;1179;p95"/>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The responsibilities of security departments.</a:t>
            </a:r>
            <a:endParaRPr sz="1600"/>
          </a:p>
        </p:txBody>
      </p:sp>
      <p:sp>
        <p:nvSpPr>
          <p:cNvPr id="1180" name="Google Shape;1180;p95"/>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The structure of the security organization.</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Executive Roles:</a:t>
            </a:r>
            <a:r>
              <a:rPr lang="en"/>
              <a:t> </a:t>
            </a:r>
            <a:r>
              <a:rPr lang="en">
                <a:latin typeface="Roboto"/>
                <a:ea typeface="Roboto"/>
                <a:cs typeface="Roboto"/>
                <a:sym typeface="Roboto"/>
              </a:rPr>
              <a:t>The Core Leadership Team</a:t>
            </a:r>
            <a:endParaRPr>
              <a:latin typeface="Roboto"/>
              <a:ea typeface="Roboto"/>
              <a:cs typeface="Roboto"/>
              <a:sym typeface="Roboto"/>
            </a:endParaRPr>
          </a:p>
        </p:txBody>
      </p:sp>
      <p:sp>
        <p:nvSpPr>
          <p:cNvPr id="1186" name="Google Shape;1186;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b="1" lang="en"/>
              <a:t>chief executive officer (CEO)</a:t>
            </a:r>
            <a:r>
              <a:rPr lang="en"/>
              <a:t> is responsible for plotting the overall direction of the company. </a:t>
            </a:r>
            <a:endParaRPr/>
          </a:p>
        </p:txBody>
      </p:sp>
      <p:sp>
        <p:nvSpPr>
          <p:cNvPr id="1187" name="Google Shape;1187;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88" name="Google Shape;1188;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9" name="Google Shape;1189;p96"/>
          <p:cNvSpPr/>
          <p:nvPr/>
        </p:nvSpPr>
        <p:spPr>
          <a:xfrm>
            <a:off x="297925" y="3714475"/>
            <a:ext cx="2042400" cy="787200"/>
          </a:xfrm>
          <a:prstGeom prst="roundRect">
            <a:avLst>
              <a:gd fmla="val 7185" name="adj"/>
            </a:avLst>
          </a:prstGeom>
          <a:solidFill>
            <a:srgbClr val="00D6CB"/>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300">
                <a:solidFill>
                  <a:srgbClr val="0C343D"/>
                </a:solidFill>
                <a:latin typeface="Roboto"/>
                <a:ea typeface="Roboto"/>
                <a:cs typeface="Roboto"/>
                <a:sym typeface="Roboto"/>
              </a:rPr>
              <a:t>Chief financial officer</a:t>
            </a:r>
            <a:endParaRPr b="1" sz="1300">
              <a:solidFill>
                <a:srgbClr val="0C343D"/>
              </a:solidFill>
              <a:latin typeface="Roboto"/>
              <a:ea typeface="Roboto"/>
              <a:cs typeface="Roboto"/>
              <a:sym typeface="Roboto"/>
            </a:endParaRPr>
          </a:p>
          <a:p>
            <a:pPr indent="0" lvl="0" marL="0" rtl="0" algn="ctr">
              <a:spcBef>
                <a:spcPts val="0"/>
              </a:spcBef>
              <a:spcAft>
                <a:spcPts val="0"/>
              </a:spcAft>
              <a:buNone/>
            </a:pPr>
            <a:r>
              <a:rPr b="1" lang="en" sz="1300">
                <a:solidFill>
                  <a:srgbClr val="0C343D"/>
                </a:solidFill>
                <a:latin typeface="Roboto"/>
                <a:ea typeface="Roboto"/>
                <a:cs typeface="Roboto"/>
                <a:sym typeface="Roboto"/>
              </a:rPr>
              <a:t>(CFO)</a:t>
            </a:r>
            <a:endParaRPr b="1" sz="1300">
              <a:solidFill>
                <a:srgbClr val="0C343D"/>
              </a:solidFill>
              <a:latin typeface="Roboto"/>
              <a:ea typeface="Roboto"/>
              <a:cs typeface="Roboto"/>
              <a:sym typeface="Roboto"/>
            </a:endParaRPr>
          </a:p>
        </p:txBody>
      </p:sp>
      <p:sp>
        <p:nvSpPr>
          <p:cNvPr id="1190" name="Google Shape;1190;p96"/>
          <p:cNvSpPr/>
          <p:nvPr/>
        </p:nvSpPr>
        <p:spPr>
          <a:xfrm>
            <a:off x="2474416" y="3714475"/>
            <a:ext cx="2042400" cy="787200"/>
          </a:xfrm>
          <a:prstGeom prst="roundRect">
            <a:avLst>
              <a:gd fmla="val 7185" name="adj"/>
            </a:avLst>
          </a:prstGeom>
          <a:solidFill>
            <a:srgbClr val="FF992D"/>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rgbClr val="0C343D"/>
                </a:solidFill>
                <a:latin typeface="Roboto"/>
                <a:ea typeface="Roboto"/>
                <a:cs typeface="Roboto"/>
                <a:sym typeface="Roboto"/>
              </a:rPr>
              <a:t>Chief operating officer</a:t>
            </a:r>
            <a:endParaRPr b="1" sz="1300">
              <a:solidFill>
                <a:srgbClr val="0C343D"/>
              </a:solidFill>
              <a:latin typeface="Roboto"/>
              <a:ea typeface="Roboto"/>
              <a:cs typeface="Roboto"/>
              <a:sym typeface="Roboto"/>
            </a:endParaRPr>
          </a:p>
          <a:p>
            <a:pPr indent="0" lvl="0" marL="0" rtl="0" algn="ctr">
              <a:spcBef>
                <a:spcPts val="0"/>
              </a:spcBef>
              <a:spcAft>
                <a:spcPts val="0"/>
              </a:spcAft>
              <a:buNone/>
            </a:pPr>
            <a:r>
              <a:rPr b="1" lang="en" sz="1300">
                <a:solidFill>
                  <a:srgbClr val="0C343D"/>
                </a:solidFill>
                <a:latin typeface="Roboto"/>
                <a:ea typeface="Roboto"/>
                <a:cs typeface="Roboto"/>
                <a:sym typeface="Roboto"/>
              </a:rPr>
              <a:t>(COO)</a:t>
            </a:r>
            <a:endParaRPr b="1" sz="1300">
              <a:solidFill>
                <a:srgbClr val="0C343D"/>
              </a:solidFill>
              <a:latin typeface="Roboto"/>
              <a:ea typeface="Roboto"/>
              <a:cs typeface="Roboto"/>
              <a:sym typeface="Roboto"/>
            </a:endParaRPr>
          </a:p>
        </p:txBody>
      </p:sp>
      <p:sp>
        <p:nvSpPr>
          <p:cNvPr id="1191" name="Google Shape;1191;p96"/>
          <p:cNvSpPr/>
          <p:nvPr/>
        </p:nvSpPr>
        <p:spPr>
          <a:xfrm>
            <a:off x="4650908" y="3714475"/>
            <a:ext cx="2042400" cy="787200"/>
          </a:xfrm>
          <a:prstGeom prst="roundRect">
            <a:avLst>
              <a:gd fmla="val 7185" name="adj"/>
            </a:avLst>
          </a:prstGeom>
          <a:solidFill>
            <a:srgbClr val="E5147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Roboto"/>
                <a:ea typeface="Roboto"/>
                <a:cs typeface="Roboto"/>
                <a:sym typeface="Roboto"/>
              </a:rPr>
              <a:t>Chief</a:t>
            </a:r>
            <a:r>
              <a:rPr b="1" lang="en" sz="1300">
                <a:solidFill>
                  <a:schemeClr val="lt1"/>
                </a:solidFill>
                <a:latin typeface="Roboto"/>
                <a:ea typeface="Roboto"/>
                <a:cs typeface="Roboto"/>
                <a:sym typeface="Roboto"/>
              </a:rPr>
              <a:t> i</a:t>
            </a:r>
            <a:r>
              <a:rPr b="1" lang="en" sz="1300">
                <a:solidFill>
                  <a:schemeClr val="lt1"/>
                </a:solidFill>
                <a:latin typeface="Roboto"/>
                <a:ea typeface="Roboto"/>
                <a:cs typeface="Roboto"/>
                <a:sym typeface="Roboto"/>
              </a:rPr>
              <a:t>nformation</a:t>
            </a:r>
            <a:br>
              <a:rPr b="1" lang="en" sz="1300">
                <a:solidFill>
                  <a:schemeClr val="lt1"/>
                </a:solidFill>
                <a:latin typeface="Roboto"/>
                <a:ea typeface="Roboto"/>
                <a:cs typeface="Roboto"/>
                <a:sym typeface="Roboto"/>
              </a:rPr>
            </a:br>
            <a:r>
              <a:rPr b="1" lang="en" sz="1300">
                <a:solidFill>
                  <a:schemeClr val="lt1"/>
                </a:solidFill>
                <a:latin typeface="Roboto"/>
                <a:ea typeface="Roboto"/>
                <a:cs typeface="Roboto"/>
                <a:sym typeface="Roboto"/>
              </a:rPr>
              <a:t>security officer</a:t>
            </a:r>
            <a:endParaRPr b="1" sz="1300">
              <a:solidFill>
                <a:schemeClr val="lt1"/>
              </a:solidFill>
              <a:latin typeface="Roboto"/>
              <a:ea typeface="Roboto"/>
              <a:cs typeface="Roboto"/>
              <a:sym typeface="Roboto"/>
            </a:endParaRPr>
          </a:p>
          <a:p>
            <a:pPr indent="0" lvl="0" marL="0" rtl="0" algn="ctr">
              <a:spcBef>
                <a:spcPts val="0"/>
              </a:spcBef>
              <a:spcAft>
                <a:spcPts val="0"/>
              </a:spcAft>
              <a:buNone/>
            </a:pPr>
            <a:r>
              <a:rPr b="1" lang="en" sz="1300">
                <a:solidFill>
                  <a:schemeClr val="lt1"/>
                </a:solidFill>
                <a:latin typeface="Roboto"/>
                <a:ea typeface="Roboto"/>
                <a:cs typeface="Roboto"/>
                <a:sym typeface="Roboto"/>
              </a:rPr>
              <a:t>(CISO)</a:t>
            </a:r>
            <a:endParaRPr b="1" sz="1300">
              <a:solidFill>
                <a:schemeClr val="lt1"/>
              </a:solidFill>
              <a:latin typeface="Roboto"/>
              <a:ea typeface="Roboto"/>
              <a:cs typeface="Roboto"/>
              <a:sym typeface="Roboto"/>
            </a:endParaRPr>
          </a:p>
        </p:txBody>
      </p:sp>
      <p:sp>
        <p:nvSpPr>
          <p:cNvPr id="1192" name="Google Shape;1192;p96"/>
          <p:cNvSpPr/>
          <p:nvPr/>
        </p:nvSpPr>
        <p:spPr>
          <a:xfrm>
            <a:off x="6827399" y="3714475"/>
            <a:ext cx="2042400" cy="787200"/>
          </a:xfrm>
          <a:prstGeom prst="roundRect">
            <a:avLst>
              <a:gd fmla="val 7185" name="adj"/>
            </a:avLst>
          </a:prstGeom>
          <a:solidFill>
            <a:srgbClr val="9EE244"/>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rgbClr val="0C343D"/>
                </a:solidFill>
                <a:latin typeface="Roboto"/>
                <a:ea typeface="Roboto"/>
                <a:cs typeface="Roboto"/>
                <a:sym typeface="Roboto"/>
              </a:rPr>
              <a:t>Chief information officer</a:t>
            </a:r>
            <a:endParaRPr b="1" sz="1300">
              <a:solidFill>
                <a:srgbClr val="0C343D"/>
              </a:solidFill>
              <a:latin typeface="Roboto"/>
              <a:ea typeface="Roboto"/>
              <a:cs typeface="Roboto"/>
              <a:sym typeface="Roboto"/>
            </a:endParaRPr>
          </a:p>
          <a:p>
            <a:pPr indent="0" lvl="0" marL="0" rtl="0" algn="ctr">
              <a:spcBef>
                <a:spcPts val="0"/>
              </a:spcBef>
              <a:spcAft>
                <a:spcPts val="0"/>
              </a:spcAft>
              <a:buNone/>
            </a:pPr>
            <a:r>
              <a:rPr b="1" lang="en" sz="1300">
                <a:solidFill>
                  <a:srgbClr val="0C343D"/>
                </a:solidFill>
                <a:latin typeface="Roboto"/>
                <a:ea typeface="Roboto"/>
                <a:cs typeface="Roboto"/>
                <a:sym typeface="Roboto"/>
              </a:rPr>
              <a:t>(CIO)</a:t>
            </a:r>
            <a:endParaRPr b="1" sz="1300">
              <a:solidFill>
                <a:srgbClr val="0C343D"/>
              </a:solidFill>
              <a:latin typeface="Roboto"/>
              <a:ea typeface="Roboto"/>
              <a:cs typeface="Roboto"/>
              <a:sym typeface="Roboto"/>
            </a:endParaRPr>
          </a:p>
        </p:txBody>
      </p:sp>
      <p:cxnSp>
        <p:nvCxnSpPr>
          <p:cNvPr id="1193" name="Google Shape;1193;p96"/>
          <p:cNvCxnSpPr>
            <a:stCxn id="1194" idx="2"/>
            <a:endCxn id="1189" idx="0"/>
          </p:cNvCxnSpPr>
          <p:nvPr/>
        </p:nvCxnSpPr>
        <p:spPr>
          <a:xfrm rot="5400000">
            <a:off x="2677050" y="1819400"/>
            <a:ext cx="537000" cy="3252900"/>
          </a:xfrm>
          <a:prstGeom prst="bentConnector3">
            <a:avLst>
              <a:gd fmla="val 50012" name="adj1"/>
            </a:avLst>
          </a:prstGeom>
          <a:noFill/>
          <a:ln cap="flat" cmpd="sng" w="9525">
            <a:solidFill>
              <a:schemeClr val="dk2"/>
            </a:solidFill>
            <a:prstDash val="solid"/>
            <a:round/>
            <a:headEnd len="med" w="med" type="none"/>
            <a:tailEnd len="med" w="med" type="triangle"/>
          </a:ln>
        </p:spPr>
      </p:cxnSp>
      <p:cxnSp>
        <p:nvCxnSpPr>
          <p:cNvPr id="1195" name="Google Shape;1195;p96"/>
          <p:cNvCxnSpPr>
            <a:stCxn id="1194" idx="2"/>
            <a:endCxn id="1190" idx="0"/>
          </p:cNvCxnSpPr>
          <p:nvPr/>
        </p:nvCxnSpPr>
        <p:spPr>
          <a:xfrm rot="5400000">
            <a:off x="3765300" y="2907650"/>
            <a:ext cx="537000" cy="1076400"/>
          </a:xfrm>
          <a:prstGeom prst="bentConnector3">
            <a:avLst>
              <a:gd fmla="val 50012" name="adj1"/>
            </a:avLst>
          </a:prstGeom>
          <a:noFill/>
          <a:ln cap="flat" cmpd="sng" w="9525">
            <a:solidFill>
              <a:schemeClr val="dk2"/>
            </a:solidFill>
            <a:prstDash val="solid"/>
            <a:round/>
            <a:headEnd len="med" w="med" type="none"/>
            <a:tailEnd len="med" w="med" type="triangle"/>
          </a:ln>
        </p:spPr>
      </p:cxnSp>
      <p:cxnSp>
        <p:nvCxnSpPr>
          <p:cNvPr id="1196" name="Google Shape;1196;p96"/>
          <p:cNvCxnSpPr>
            <a:stCxn id="1194" idx="2"/>
            <a:endCxn id="1192" idx="0"/>
          </p:cNvCxnSpPr>
          <p:nvPr/>
        </p:nvCxnSpPr>
        <p:spPr>
          <a:xfrm flipH="1" rot="-5400000">
            <a:off x="5941800" y="1807550"/>
            <a:ext cx="537000" cy="3276600"/>
          </a:xfrm>
          <a:prstGeom prst="bentConnector3">
            <a:avLst>
              <a:gd fmla="val 50012" name="adj1"/>
            </a:avLst>
          </a:prstGeom>
          <a:noFill/>
          <a:ln cap="flat" cmpd="sng" w="9525">
            <a:solidFill>
              <a:schemeClr val="dk2"/>
            </a:solidFill>
            <a:prstDash val="solid"/>
            <a:round/>
            <a:headEnd len="med" w="med" type="none"/>
            <a:tailEnd len="med" w="med" type="triangle"/>
          </a:ln>
        </p:spPr>
      </p:cxnSp>
      <p:cxnSp>
        <p:nvCxnSpPr>
          <p:cNvPr id="1197" name="Google Shape;1197;p96"/>
          <p:cNvCxnSpPr>
            <a:stCxn id="1194" idx="2"/>
            <a:endCxn id="1191" idx="0"/>
          </p:cNvCxnSpPr>
          <p:nvPr/>
        </p:nvCxnSpPr>
        <p:spPr>
          <a:xfrm flipH="1" rot="-5400000">
            <a:off x="4853550" y="2895800"/>
            <a:ext cx="537000" cy="1100100"/>
          </a:xfrm>
          <a:prstGeom prst="bentConnector3">
            <a:avLst>
              <a:gd fmla="val 50012" name="adj1"/>
            </a:avLst>
          </a:prstGeom>
          <a:noFill/>
          <a:ln cap="flat" cmpd="sng" w="9525">
            <a:solidFill>
              <a:schemeClr val="dk2"/>
            </a:solidFill>
            <a:prstDash val="solid"/>
            <a:round/>
            <a:headEnd len="med" w="med" type="none"/>
            <a:tailEnd len="med" w="med" type="triangle"/>
          </a:ln>
        </p:spPr>
      </p:cxnSp>
      <p:sp>
        <p:nvSpPr>
          <p:cNvPr id="1198" name="Google Shape;1198;p96"/>
          <p:cNvSpPr txBox="1"/>
          <p:nvPr>
            <p:ph idx="3" type="body"/>
          </p:nvPr>
        </p:nvSpPr>
        <p:spPr>
          <a:xfrm>
            <a:off x="175" y="1444225"/>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The CEO reports to the </a:t>
            </a:r>
            <a:r>
              <a:rPr b="1" lang="en"/>
              <a:t>board of directors</a:t>
            </a:r>
            <a:r>
              <a:rPr lang="en"/>
              <a:t>. This group is elected by shareholders and holds the CEO accountable for meeting their demands.</a:t>
            </a:r>
            <a:endParaRPr/>
          </a:p>
        </p:txBody>
      </p:sp>
      <p:sp>
        <p:nvSpPr>
          <p:cNvPr id="1194" name="Google Shape;1194;p96"/>
          <p:cNvSpPr/>
          <p:nvPr/>
        </p:nvSpPr>
        <p:spPr>
          <a:xfrm>
            <a:off x="3399750" y="2293550"/>
            <a:ext cx="2344500" cy="883800"/>
          </a:xfrm>
          <a:prstGeom prst="roundRect">
            <a:avLst>
              <a:gd fmla="val 7185" name="adj"/>
            </a:avLst>
          </a:prstGeom>
          <a:solidFill>
            <a:srgbClr val="1475D4"/>
          </a:solid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Chief executive officer</a:t>
            </a:r>
            <a:endParaRPr b="1" sz="1600">
              <a:solidFill>
                <a:schemeClr val="lt1"/>
              </a:solidFill>
              <a:latin typeface="Roboto"/>
              <a:ea typeface="Roboto"/>
              <a:cs typeface="Roboto"/>
              <a:sym typeface="Roboto"/>
            </a:endParaRPr>
          </a:p>
          <a:p>
            <a:pPr indent="0" lvl="0" marL="0" rtl="0" algn="ctr">
              <a:spcBef>
                <a:spcPts val="0"/>
              </a:spcBef>
              <a:spcAft>
                <a:spcPts val="0"/>
              </a:spcAft>
              <a:buNone/>
            </a:pPr>
            <a:r>
              <a:rPr b="1" lang="en" sz="1600">
                <a:solidFill>
                  <a:schemeClr val="lt1"/>
                </a:solidFill>
                <a:latin typeface="Roboto"/>
                <a:ea typeface="Roboto"/>
                <a:cs typeface="Roboto"/>
                <a:sym typeface="Roboto"/>
              </a:rPr>
              <a:t>(CEO)</a:t>
            </a:r>
            <a:endParaRPr b="1" sz="16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Executive Roles:</a:t>
            </a:r>
            <a:r>
              <a:rPr lang="en">
                <a:solidFill>
                  <a:schemeClr val="dk1"/>
                </a:solidFill>
              </a:rPr>
              <a:t> </a:t>
            </a:r>
            <a:r>
              <a:rPr lang="en">
                <a:solidFill>
                  <a:schemeClr val="dk1"/>
                </a:solidFill>
                <a:latin typeface="Roboto"/>
                <a:ea typeface="Roboto"/>
                <a:cs typeface="Roboto"/>
                <a:sym typeface="Roboto"/>
              </a:rPr>
              <a:t>The Core Leadership Team</a:t>
            </a:r>
            <a:endParaRPr/>
          </a:p>
        </p:txBody>
      </p:sp>
      <p:sp>
        <p:nvSpPr>
          <p:cNvPr id="1204" name="Google Shape;1204;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5" name="Google Shape;1205;p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6" name="Google Shape;1206;p97"/>
          <p:cNvSpPr/>
          <p:nvPr/>
        </p:nvSpPr>
        <p:spPr>
          <a:xfrm>
            <a:off x="295600" y="1856400"/>
            <a:ext cx="2043000" cy="423900"/>
          </a:xfrm>
          <a:prstGeom prst="roundRect">
            <a:avLst>
              <a:gd fmla="val 7185" name="adj"/>
            </a:avLst>
          </a:prstGeom>
          <a:solidFill>
            <a:srgbClr val="00D6CB"/>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rgbClr val="0C343D"/>
                </a:solidFill>
                <a:latin typeface="Roboto"/>
                <a:ea typeface="Roboto"/>
                <a:cs typeface="Roboto"/>
                <a:sym typeface="Roboto"/>
              </a:rPr>
              <a:t>(CFO)</a:t>
            </a:r>
            <a:endParaRPr b="1" sz="1600">
              <a:solidFill>
                <a:srgbClr val="0C343D"/>
              </a:solidFill>
              <a:latin typeface="Roboto"/>
              <a:ea typeface="Roboto"/>
              <a:cs typeface="Roboto"/>
              <a:sym typeface="Roboto"/>
            </a:endParaRPr>
          </a:p>
        </p:txBody>
      </p:sp>
      <p:sp>
        <p:nvSpPr>
          <p:cNvPr id="1207" name="Google Shape;1207;p97"/>
          <p:cNvSpPr/>
          <p:nvPr/>
        </p:nvSpPr>
        <p:spPr>
          <a:xfrm>
            <a:off x="2472683" y="1856400"/>
            <a:ext cx="2043000" cy="423900"/>
          </a:xfrm>
          <a:prstGeom prst="roundRect">
            <a:avLst>
              <a:gd fmla="val 7185" name="adj"/>
            </a:avLst>
          </a:prstGeom>
          <a:solidFill>
            <a:srgbClr val="FF992D"/>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rgbClr val="0C343D"/>
                </a:solidFill>
                <a:latin typeface="Roboto"/>
                <a:ea typeface="Roboto"/>
                <a:cs typeface="Roboto"/>
                <a:sym typeface="Roboto"/>
              </a:rPr>
              <a:t>(COO)</a:t>
            </a:r>
            <a:endParaRPr b="1" sz="1600">
              <a:solidFill>
                <a:srgbClr val="0C343D"/>
              </a:solidFill>
              <a:latin typeface="Roboto"/>
              <a:ea typeface="Roboto"/>
              <a:cs typeface="Roboto"/>
              <a:sym typeface="Roboto"/>
            </a:endParaRPr>
          </a:p>
        </p:txBody>
      </p:sp>
      <p:sp>
        <p:nvSpPr>
          <p:cNvPr id="1208" name="Google Shape;1208;p97"/>
          <p:cNvSpPr/>
          <p:nvPr/>
        </p:nvSpPr>
        <p:spPr>
          <a:xfrm>
            <a:off x="4649766" y="1856400"/>
            <a:ext cx="2043000" cy="423900"/>
          </a:xfrm>
          <a:prstGeom prst="roundRect">
            <a:avLst>
              <a:gd fmla="val 7185" name="adj"/>
            </a:avLst>
          </a:prstGeom>
          <a:solidFill>
            <a:srgbClr val="E5147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(CISO)</a:t>
            </a:r>
            <a:endParaRPr b="1" sz="1600">
              <a:solidFill>
                <a:schemeClr val="lt1"/>
              </a:solidFill>
              <a:latin typeface="Roboto"/>
              <a:ea typeface="Roboto"/>
              <a:cs typeface="Roboto"/>
              <a:sym typeface="Roboto"/>
            </a:endParaRPr>
          </a:p>
        </p:txBody>
      </p:sp>
      <p:sp>
        <p:nvSpPr>
          <p:cNvPr id="1209" name="Google Shape;1209;p97"/>
          <p:cNvSpPr/>
          <p:nvPr/>
        </p:nvSpPr>
        <p:spPr>
          <a:xfrm>
            <a:off x="6826849" y="1856400"/>
            <a:ext cx="2043000" cy="423900"/>
          </a:xfrm>
          <a:prstGeom prst="roundRect">
            <a:avLst>
              <a:gd fmla="val 7185" name="adj"/>
            </a:avLst>
          </a:prstGeom>
          <a:solidFill>
            <a:srgbClr val="9EE244"/>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rgbClr val="0C343D"/>
                </a:solidFill>
                <a:latin typeface="Roboto"/>
                <a:ea typeface="Roboto"/>
                <a:cs typeface="Roboto"/>
                <a:sym typeface="Roboto"/>
              </a:rPr>
              <a:t>(CIO)</a:t>
            </a:r>
            <a:endParaRPr b="1" sz="1600">
              <a:solidFill>
                <a:srgbClr val="0C343D"/>
              </a:solidFill>
              <a:latin typeface="Roboto"/>
              <a:ea typeface="Roboto"/>
              <a:cs typeface="Roboto"/>
              <a:sym typeface="Roboto"/>
            </a:endParaRPr>
          </a:p>
        </p:txBody>
      </p:sp>
      <p:cxnSp>
        <p:nvCxnSpPr>
          <p:cNvPr id="1210" name="Google Shape;1210;p97"/>
          <p:cNvCxnSpPr>
            <a:stCxn id="1211" idx="2"/>
            <a:endCxn id="1206" idx="0"/>
          </p:cNvCxnSpPr>
          <p:nvPr/>
        </p:nvCxnSpPr>
        <p:spPr>
          <a:xfrm rot="5400000">
            <a:off x="2675850" y="-39700"/>
            <a:ext cx="537300" cy="3255000"/>
          </a:xfrm>
          <a:prstGeom prst="bentConnector3">
            <a:avLst>
              <a:gd fmla="val 49995" name="adj1"/>
            </a:avLst>
          </a:prstGeom>
          <a:noFill/>
          <a:ln cap="flat" cmpd="sng" w="9525">
            <a:solidFill>
              <a:schemeClr val="dk2"/>
            </a:solidFill>
            <a:prstDash val="solid"/>
            <a:round/>
            <a:headEnd len="med" w="med" type="none"/>
            <a:tailEnd len="med" w="med" type="triangle"/>
          </a:ln>
        </p:spPr>
      </p:cxnSp>
      <p:cxnSp>
        <p:nvCxnSpPr>
          <p:cNvPr id="1212" name="Google Shape;1212;p97"/>
          <p:cNvCxnSpPr>
            <a:stCxn id="1211" idx="2"/>
            <a:endCxn id="1207" idx="0"/>
          </p:cNvCxnSpPr>
          <p:nvPr/>
        </p:nvCxnSpPr>
        <p:spPr>
          <a:xfrm rot="5400000">
            <a:off x="3764400" y="1048850"/>
            <a:ext cx="537300" cy="1077900"/>
          </a:xfrm>
          <a:prstGeom prst="bentConnector3">
            <a:avLst>
              <a:gd fmla="val 49995" name="adj1"/>
            </a:avLst>
          </a:prstGeom>
          <a:noFill/>
          <a:ln cap="flat" cmpd="sng" w="9525">
            <a:solidFill>
              <a:schemeClr val="dk2"/>
            </a:solidFill>
            <a:prstDash val="solid"/>
            <a:round/>
            <a:headEnd len="med" w="med" type="none"/>
            <a:tailEnd len="med" w="med" type="triangle"/>
          </a:ln>
        </p:spPr>
      </p:cxnSp>
      <p:cxnSp>
        <p:nvCxnSpPr>
          <p:cNvPr id="1213" name="Google Shape;1213;p97"/>
          <p:cNvCxnSpPr>
            <a:stCxn id="1211" idx="2"/>
            <a:endCxn id="1209" idx="0"/>
          </p:cNvCxnSpPr>
          <p:nvPr/>
        </p:nvCxnSpPr>
        <p:spPr>
          <a:xfrm flipH="1" rot="-5400000">
            <a:off x="5941500" y="-50350"/>
            <a:ext cx="537300" cy="3276300"/>
          </a:xfrm>
          <a:prstGeom prst="bentConnector3">
            <a:avLst>
              <a:gd fmla="val 49995" name="adj1"/>
            </a:avLst>
          </a:prstGeom>
          <a:noFill/>
          <a:ln cap="flat" cmpd="sng" w="9525">
            <a:solidFill>
              <a:schemeClr val="dk2"/>
            </a:solidFill>
            <a:prstDash val="solid"/>
            <a:round/>
            <a:headEnd len="med" w="med" type="none"/>
            <a:tailEnd len="med" w="med" type="triangle"/>
          </a:ln>
        </p:spPr>
      </p:cxnSp>
      <p:cxnSp>
        <p:nvCxnSpPr>
          <p:cNvPr id="1214" name="Google Shape;1214;p97"/>
          <p:cNvCxnSpPr>
            <a:stCxn id="1211" idx="2"/>
            <a:endCxn id="1208" idx="0"/>
          </p:cNvCxnSpPr>
          <p:nvPr/>
        </p:nvCxnSpPr>
        <p:spPr>
          <a:xfrm flipH="1" rot="-5400000">
            <a:off x="4852950" y="1038200"/>
            <a:ext cx="537300" cy="1099200"/>
          </a:xfrm>
          <a:prstGeom prst="bentConnector3">
            <a:avLst>
              <a:gd fmla="val 49995" name="adj1"/>
            </a:avLst>
          </a:prstGeom>
          <a:noFill/>
          <a:ln cap="flat" cmpd="sng" w="9525">
            <a:solidFill>
              <a:schemeClr val="dk2"/>
            </a:solidFill>
            <a:prstDash val="solid"/>
            <a:round/>
            <a:headEnd len="med" w="med" type="none"/>
            <a:tailEnd len="med" w="med" type="triangle"/>
          </a:ln>
        </p:spPr>
      </p:cxnSp>
      <p:sp>
        <p:nvSpPr>
          <p:cNvPr id="1211" name="Google Shape;1211;p97"/>
          <p:cNvSpPr/>
          <p:nvPr/>
        </p:nvSpPr>
        <p:spPr>
          <a:xfrm>
            <a:off x="3976500" y="836150"/>
            <a:ext cx="1191000" cy="483000"/>
          </a:xfrm>
          <a:prstGeom prst="roundRect">
            <a:avLst>
              <a:gd fmla="val 7185"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(CEO)</a:t>
            </a:r>
            <a:endParaRPr b="1" sz="1600">
              <a:solidFill>
                <a:schemeClr val="lt1"/>
              </a:solidFill>
              <a:latin typeface="Roboto"/>
              <a:ea typeface="Roboto"/>
              <a:cs typeface="Roboto"/>
              <a:sym typeface="Roboto"/>
            </a:endParaRPr>
          </a:p>
        </p:txBody>
      </p:sp>
      <p:graphicFrame>
        <p:nvGraphicFramePr>
          <p:cNvPr id="1215" name="Google Shape;1215;p97"/>
          <p:cNvGraphicFramePr/>
          <p:nvPr/>
        </p:nvGraphicFramePr>
        <p:xfrm>
          <a:off x="295600" y="2473025"/>
          <a:ext cx="3000000" cy="3000000"/>
        </p:xfrm>
        <a:graphic>
          <a:graphicData uri="http://schemas.openxmlformats.org/drawingml/2006/table">
            <a:tbl>
              <a:tblPr>
                <a:noFill/>
                <a:tableStyleId>{88C950F5-F4F9-40ED-BFE2-9F2C51035DB9}</a:tableStyleId>
              </a:tblPr>
              <a:tblGrid>
                <a:gridCol w="2043000"/>
              </a:tblGrid>
              <a:tr h="609575">
                <a:tc>
                  <a:txBody>
                    <a:bodyPr/>
                    <a:lstStyle/>
                    <a:p>
                      <a:pPr indent="0" lvl="0" marL="0" rtl="0" algn="ctr">
                        <a:spcBef>
                          <a:spcPts val="0"/>
                        </a:spcBef>
                        <a:spcAft>
                          <a:spcPts val="0"/>
                        </a:spcAft>
                        <a:buNone/>
                      </a:pPr>
                      <a:r>
                        <a:rPr b="1" lang="en">
                          <a:latin typeface="Roboto"/>
                          <a:ea typeface="Roboto"/>
                          <a:cs typeface="Roboto"/>
                          <a:sym typeface="Roboto"/>
                        </a:rPr>
                        <a:t>Chief financial officer</a:t>
                      </a:r>
                      <a:endParaRPr b="1">
                        <a:latin typeface="Roboto"/>
                        <a:ea typeface="Roboto"/>
                        <a:cs typeface="Roboto"/>
                        <a:sym typeface="Roboto"/>
                      </a:endParaRPr>
                    </a:p>
                  </a:txBody>
                  <a:tcPr marT="91425" marB="91425" marR="91425" marL="91425" anchor="ctr">
                    <a:lnL cap="flat" cmpd="sng" w="9525">
                      <a:solidFill>
                        <a:srgbClr val="00D6CB"/>
                      </a:solidFill>
                      <a:prstDash val="solid"/>
                      <a:round/>
                      <a:headEnd len="sm" w="sm" type="none"/>
                      <a:tailEnd len="sm" w="sm" type="none"/>
                    </a:lnL>
                    <a:lnR cap="flat" cmpd="sng" w="9525">
                      <a:solidFill>
                        <a:srgbClr val="00D6CB"/>
                      </a:solidFill>
                      <a:prstDash val="solid"/>
                      <a:round/>
                      <a:headEnd len="sm" w="sm" type="none"/>
                      <a:tailEnd len="sm" w="sm" type="none"/>
                    </a:lnR>
                    <a:lnT cap="flat" cmpd="sng" w="9525">
                      <a:solidFill>
                        <a:srgbClr val="00D6CB"/>
                      </a:solidFill>
                      <a:prstDash val="solid"/>
                      <a:round/>
                      <a:headEnd len="sm" w="sm" type="none"/>
                      <a:tailEnd len="sm" w="sm" type="none"/>
                    </a:lnT>
                    <a:lnB cap="flat" cmpd="sng" w="9525">
                      <a:solidFill>
                        <a:srgbClr val="00D6CB"/>
                      </a:solidFill>
                      <a:prstDash val="solid"/>
                      <a:round/>
                      <a:headEnd len="sm" w="sm" type="none"/>
                      <a:tailEnd len="sm" w="sm" type="none"/>
                    </a:lnB>
                    <a:solidFill>
                      <a:srgbClr val="EBEDF0"/>
                    </a:solidFill>
                  </a:tcPr>
                </a:tc>
              </a:tr>
              <a:tr h="1249650">
                <a:tc>
                  <a:txBody>
                    <a:bodyPr/>
                    <a:lstStyle/>
                    <a:p>
                      <a:pPr indent="0" lvl="0" marL="0" rtl="0" algn="l">
                        <a:spcBef>
                          <a:spcPts val="0"/>
                        </a:spcBef>
                        <a:spcAft>
                          <a:spcPts val="0"/>
                        </a:spcAft>
                        <a:buNone/>
                      </a:pPr>
                      <a:r>
                        <a:rPr lang="en" sz="1300">
                          <a:latin typeface="Roboto"/>
                          <a:ea typeface="Roboto"/>
                          <a:cs typeface="Roboto"/>
                          <a:sym typeface="Roboto"/>
                        </a:rPr>
                        <a:t>Charts and monitors the company’s financial trajectory, helping ensure the company uses its finances wisely.</a:t>
                      </a:r>
                      <a:endParaRPr sz="1300">
                        <a:latin typeface="Roboto"/>
                        <a:ea typeface="Roboto"/>
                        <a:cs typeface="Roboto"/>
                        <a:sym typeface="Roboto"/>
                      </a:endParaRPr>
                    </a:p>
                  </a:txBody>
                  <a:tcPr marT="91425" marB="91425" marR="91425" marL="91425">
                    <a:lnL cap="flat" cmpd="sng" w="9525">
                      <a:solidFill>
                        <a:srgbClr val="00D6CB"/>
                      </a:solidFill>
                      <a:prstDash val="solid"/>
                      <a:round/>
                      <a:headEnd len="sm" w="sm" type="none"/>
                      <a:tailEnd len="sm" w="sm" type="none"/>
                    </a:lnL>
                    <a:lnR cap="flat" cmpd="sng" w="9525">
                      <a:solidFill>
                        <a:srgbClr val="00D6CB"/>
                      </a:solidFill>
                      <a:prstDash val="solid"/>
                      <a:round/>
                      <a:headEnd len="sm" w="sm" type="none"/>
                      <a:tailEnd len="sm" w="sm" type="none"/>
                    </a:lnR>
                    <a:lnT cap="flat" cmpd="sng" w="9525">
                      <a:solidFill>
                        <a:srgbClr val="00D6CB"/>
                      </a:solidFill>
                      <a:prstDash val="solid"/>
                      <a:round/>
                      <a:headEnd len="sm" w="sm" type="none"/>
                      <a:tailEnd len="sm" w="sm" type="none"/>
                    </a:lnT>
                    <a:lnB cap="flat" cmpd="sng" w="9525">
                      <a:solidFill>
                        <a:srgbClr val="00D6CB"/>
                      </a:solidFill>
                      <a:prstDash val="solid"/>
                      <a:round/>
                      <a:headEnd len="sm" w="sm" type="none"/>
                      <a:tailEnd len="sm" w="sm" type="none"/>
                    </a:lnB>
                  </a:tcPr>
                </a:tc>
              </a:tr>
            </a:tbl>
          </a:graphicData>
        </a:graphic>
      </p:graphicFrame>
      <p:graphicFrame>
        <p:nvGraphicFramePr>
          <p:cNvPr id="1216" name="Google Shape;1216;p97"/>
          <p:cNvGraphicFramePr/>
          <p:nvPr/>
        </p:nvGraphicFramePr>
        <p:xfrm>
          <a:off x="2472683" y="2473025"/>
          <a:ext cx="3000000" cy="3000000"/>
        </p:xfrm>
        <a:graphic>
          <a:graphicData uri="http://schemas.openxmlformats.org/drawingml/2006/table">
            <a:tbl>
              <a:tblPr>
                <a:noFill/>
                <a:tableStyleId>{88C950F5-F4F9-40ED-BFE2-9F2C51035DB9}</a:tableStyleId>
              </a:tblPr>
              <a:tblGrid>
                <a:gridCol w="2043000"/>
              </a:tblGrid>
              <a:tr h="609575">
                <a:tc>
                  <a:txBody>
                    <a:bodyPr/>
                    <a:lstStyle/>
                    <a:p>
                      <a:pPr indent="0" lvl="0" marL="0" rtl="0" algn="ctr">
                        <a:spcBef>
                          <a:spcPts val="0"/>
                        </a:spcBef>
                        <a:spcAft>
                          <a:spcPts val="0"/>
                        </a:spcAft>
                        <a:buNone/>
                      </a:pPr>
                      <a:r>
                        <a:rPr b="1" lang="en">
                          <a:latin typeface="Roboto"/>
                          <a:ea typeface="Roboto"/>
                          <a:cs typeface="Roboto"/>
                          <a:sym typeface="Roboto"/>
                        </a:rPr>
                        <a:t>Chief operating officer</a:t>
                      </a:r>
                      <a:endParaRPr b="1">
                        <a:latin typeface="Roboto"/>
                        <a:ea typeface="Roboto"/>
                        <a:cs typeface="Roboto"/>
                        <a:sym typeface="Roboto"/>
                      </a:endParaRPr>
                    </a:p>
                  </a:txBody>
                  <a:tcPr marT="91425" marB="91425" marR="91425" marL="91425" anchor="ctr">
                    <a:lnL cap="flat" cmpd="sng" w="9525">
                      <a:solidFill>
                        <a:srgbClr val="FF992D"/>
                      </a:solidFill>
                      <a:prstDash val="solid"/>
                      <a:round/>
                      <a:headEnd len="sm" w="sm" type="none"/>
                      <a:tailEnd len="sm" w="sm" type="none"/>
                    </a:lnL>
                    <a:lnR cap="flat" cmpd="sng" w="9525">
                      <a:solidFill>
                        <a:srgbClr val="FF992D"/>
                      </a:solidFill>
                      <a:prstDash val="solid"/>
                      <a:round/>
                      <a:headEnd len="sm" w="sm" type="none"/>
                      <a:tailEnd len="sm" w="sm" type="none"/>
                    </a:lnR>
                    <a:lnT cap="flat" cmpd="sng" w="9525">
                      <a:solidFill>
                        <a:srgbClr val="FF992D"/>
                      </a:solidFill>
                      <a:prstDash val="solid"/>
                      <a:round/>
                      <a:headEnd len="sm" w="sm" type="none"/>
                      <a:tailEnd len="sm" w="sm" type="none"/>
                    </a:lnT>
                    <a:lnB cap="flat" cmpd="sng" w="9525">
                      <a:solidFill>
                        <a:srgbClr val="FF992D"/>
                      </a:solidFill>
                      <a:prstDash val="solid"/>
                      <a:round/>
                      <a:headEnd len="sm" w="sm" type="none"/>
                      <a:tailEnd len="sm" w="sm" type="none"/>
                    </a:lnB>
                    <a:solidFill>
                      <a:srgbClr val="EBEDF0"/>
                    </a:solidFill>
                  </a:tcPr>
                </a:tc>
              </a:tr>
              <a:tr h="1249650">
                <a:tc>
                  <a:txBody>
                    <a:bodyPr/>
                    <a:lstStyle/>
                    <a:p>
                      <a:pPr indent="0" lvl="0" marL="0" rtl="0" algn="l">
                        <a:spcBef>
                          <a:spcPts val="0"/>
                        </a:spcBef>
                        <a:spcAft>
                          <a:spcPts val="0"/>
                        </a:spcAft>
                        <a:buNone/>
                      </a:pPr>
                      <a:r>
                        <a:rPr lang="en" sz="1300">
                          <a:latin typeface="Roboto"/>
                          <a:ea typeface="Roboto"/>
                          <a:cs typeface="Roboto"/>
                          <a:sym typeface="Roboto"/>
                        </a:rPr>
                        <a:t>Ensures a business is able to function effectively day-to-day. Typically reports directly to the CEO.</a:t>
                      </a:r>
                      <a:endParaRPr sz="1300">
                        <a:latin typeface="Roboto"/>
                        <a:ea typeface="Roboto"/>
                        <a:cs typeface="Roboto"/>
                        <a:sym typeface="Roboto"/>
                      </a:endParaRPr>
                    </a:p>
                  </a:txBody>
                  <a:tcPr marT="91425" marB="91425" marR="91425" marL="91425">
                    <a:lnL cap="flat" cmpd="sng" w="9525">
                      <a:solidFill>
                        <a:srgbClr val="FF992D"/>
                      </a:solidFill>
                      <a:prstDash val="solid"/>
                      <a:round/>
                      <a:headEnd len="sm" w="sm" type="none"/>
                      <a:tailEnd len="sm" w="sm" type="none"/>
                    </a:lnL>
                    <a:lnR cap="flat" cmpd="sng" w="9525">
                      <a:solidFill>
                        <a:srgbClr val="FF992D"/>
                      </a:solidFill>
                      <a:prstDash val="solid"/>
                      <a:round/>
                      <a:headEnd len="sm" w="sm" type="none"/>
                      <a:tailEnd len="sm" w="sm" type="none"/>
                    </a:lnR>
                    <a:lnT cap="flat" cmpd="sng" w="9525">
                      <a:solidFill>
                        <a:srgbClr val="FF992D"/>
                      </a:solidFill>
                      <a:prstDash val="solid"/>
                      <a:round/>
                      <a:headEnd len="sm" w="sm" type="none"/>
                      <a:tailEnd len="sm" w="sm" type="none"/>
                    </a:lnT>
                    <a:lnB cap="flat" cmpd="sng" w="9525">
                      <a:solidFill>
                        <a:srgbClr val="FF992D"/>
                      </a:solidFill>
                      <a:prstDash val="solid"/>
                      <a:round/>
                      <a:headEnd len="sm" w="sm" type="none"/>
                      <a:tailEnd len="sm" w="sm" type="none"/>
                    </a:lnB>
                  </a:tcPr>
                </a:tc>
              </a:tr>
            </a:tbl>
          </a:graphicData>
        </a:graphic>
      </p:graphicFrame>
      <p:graphicFrame>
        <p:nvGraphicFramePr>
          <p:cNvPr id="1217" name="Google Shape;1217;p97"/>
          <p:cNvGraphicFramePr/>
          <p:nvPr/>
        </p:nvGraphicFramePr>
        <p:xfrm>
          <a:off x="4649766" y="2473025"/>
          <a:ext cx="3000000" cy="3000000"/>
        </p:xfrm>
        <a:graphic>
          <a:graphicData uri="http://schemas.openxmlformats.org/drawingml/2006/table">
            <a:tbl>
              <a:tblPr>
                <a:noFill/>
                <a:tableStyleId>{88C950F5-F4F9-40ED-BFE2-9F2C51035DB9}</a:tableStyleId>
              </a:tblPr>
              <a:tblGrid>
                <a:gridCol w="2043000"/>
              </a:tblGrid>
              <a:tr h="396200">
                <a:tc>
                  <a:txBody>
                    <a:bodyPr/>
                    <a:lstStyle/>
                    <a:p>
                      <a:pPr indent="0" lvl="0" marL="0" rtl="0" algn="ctr">
                        <a:spcBef>
                          <a:spcPts val="0"/>
                        </a:spcBef>
                        <a:spcAft>
                          <a:spcPts val="0"/>
                        </a:spcAft>
                        <a:buNone/>
                      </a:pPr>
                      <a:r>
                        <a:rPr b="1" lang="en">
                          <a:latin typeface="Roboto"/>
                          <a:ea typeface="Roboto"/>
                          <a:cs typeface="Roboto"/>
                          <a:sym typeface="Roboto"/>
                        </a:rPr>
                        <a:t>Chief information security officer (CISO)</a:t>
                      </a:r>
                      <a:endParaRPr b="1">
                        <a:latin typeface="Roboto"/>
                        <a:ea typeface="Roboto"/>
                        <a:cs typeface="Roboto"/>
                        <a:sym typeface="Roboto"/>
                      </a:endParaRPr>
                    </a:p>
                  </a:txBody>
                  <a:tcPr marT="91425" marB="91425" marR="91425" marL="91425">
                    <a:lnL cap="flat" cmpd="sng" w="9525">
                      <a:solidFill>
                        <a:srgbClr val="E51470"/>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EBEDF0"/>
                    </a:solidFill>
                  </a:tcPr>
                </a:tc>
              </a:tr>
              <a:tr h="1249650">
                <a:tc>
                  <a:txBody>
                    <a:bodyPr/>
                    <a:lstStyle/>
                    <a:p>
                      <a:pPr indent="0" lvl="0" marL="0" rtl="0" algn="l">
                        <a:spcBef>
                          <a:spcPts val="0"/>
                        </a:spcBef>
                        <a:spcAft>
                          <a:spcPts val="0"/>
                        </a:spcAft>
                        <a:buNone/>
                      </a:pPr>
                      <a:r>
                        <a:rPr lang="en" sz="1300">
                          <a:latin typeface="Roboto"/>
                          <a:ea typeface="Roboto"/>
                          <a:cs typeface="Roboto"/>
                          <a:sym typeface="Roboto"/>
                        </a:rPr>
                        <a:t>Manages risk to an organization’s data throughout its lifecycle.</a:t>
                      </a:r>
                      <a:endParaRPr sz="1300">
                        <a:latin typeface="Roboto"/>
                        <a:ea typeface="Roboto"/>
                        <a:cs typeface="Roboto"/>
                        <a:sym typeface="Roboto"/>
                      </a:endParaRPr>
                    </a:p>
                  </a:txBody>
                  <a:tcPr marT="91425" marB="91425" marR="91425" marL="91425">
                    <a:lnL cap="flat" cmpd="sng" w="9525">
                      <a:solidFill>
                        <a:srgbClr val="E51470"/>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tcPr>
                </a:tc>
              </a:tr>
            </a:tbl>
          </a:graphicData>
        </a:graphic>
      </p:graphicFrame>
      <p:graphicFrame>
        <p:nvGraphicFramePr>
          <p:cNvPr id="1218" name="Google Shape;1218;p97"/>
          <p:cNvGraphicFramePr/>
          <p:nvPr/>
        </p:nvGraphicFramePr>
        <p:xfrm>
          <a:off x="6826849" y="2473025"/>
          <a:ext cx="3000000" cy="3000000"/>
        </p:xfrm>
        <a:graphic>
          <a:graphicData uri="http://schemas.openxmlformats.org/drawingml/2006/table">
            <a:tbl>
              <a:tblPr>
                <a:noFill/>
                <a:tableStyleId>{88C950F5-F4F9-40ED-BFE2-9F2C51035DB9}</a:tableStyleId>
              </a:tblPr>
              <a:tblGrid>
                <a:gridCol w="2043000"/>
              </a:tblGrid>
              <a:tr h="546825">
                <a:tc>
                  <a:txBody>
                    <a:bodyPr/>
                    <a:lstStyle/>
                    <a:p>
                      <a:pPr indent="0" lvl="0" marL="0" rtl="0" algn="ctr">
                        <a:spcBef>
                          <a:spcPts val="0"/>
                        </a:spcBef>
                        <a:spcAft>
                          <a:spcPts val="0"/>
                        </a:spcAft>
                        <a:buNone/>
                      </a:pPr>
                      <a:r>
                        <a:rPr b="1" lang="en">
                          <a:latin typeface="Roboto"/>
                          <a:ea typeface="Roboto"/>
                          <a:cs typeface="Roboto"/>
                          <a:sym typeface="Roboto"/>
                        </a:rPr>
                        <a:t>Chief information officer (CIO)</a:t>
                      </a:r>
                      <a:endParaRPr b="1">
                        <a:latin typeface="Roboto"/>
                        <a:ea typeface="Roboto"/>
                        <a:cs typeface="Roboto"/>
                        <a:sym typeface="Roboto"/>
                      </a:endParaRPr>
                    </a:p>
                  </a:txBody>
                  <a:tcPr marT="91425" marB="91425" marR="91425" marL="91425">
                    <a:lnL cap="flat" cmpd="sng" w="9525">
                      <a:solidFill>
                        <a:srgbClr val="9EE244"/>
                      </a:solidFill>
                      <a:prstDash val="solid"/>
                      <a:round/>
                      <a:headEnd len="sm" w="sm" type="none"/>
                      <a:tailEnd len="sm" w="sm" type="none"/>
                    </a:lnL>
                    <a:lnR cap="flat" cmpd="sng" w="9525">
                      <a:solidFill>
                        <a:srgbClr val="9EE244"/>
                      </a:solidFill>
                      <a:prstDash val="solid"/>
                      <a:round/>
                      <a:headEnd len="sm" w="sm" type="none"/>
                      <a:tailEnd len="sm" w="sm" type="none"/>
                    </a:lnR>
                    <a:lnT cap="flat" cmpd="sng" w="9525">
                      <a:solidFill>
                        <a:srgbClr val="9EE244"/>
                      </a:solidFill>
                      <a:prstDash val="solid"/>
                      <a:round/>
                      <a:headEnd len="sm" w="sm" type="none"/>
                      <a:tailEnd len="sm" w="sm" type="none"/>
                    </a:lnT>
                    <a:lnB cap="flat" cmpd="sng" w="9525">
                      <a:solidFill>
                        <a:srgbClr val="9EE244"/>
                      </a:solidFill>
                      <a:prstDash val="solid"/>
                      <a:round/>
                      <a:headEnd len="sm" w="sm" type="none"/>
                      <a:tailEnd len="sm" w="sm" type="none"/>
                    </a:lnB>
                    <a:solidFill>
                      <a:srgbClr val="EBEDF0"/>
                    </a:solidFill>
                  </a:tcPr>
                </a:tc>
              </a:tr>
              <a:tr h="1249650">
                <a:tc>
                  <a:txBody>
                    <a:bodyPr/>
                    <a:lstStyle/>
                    <a:p>
                      <a:pPr indent="0" lvl="0" marL="0" rtl="0" algn="l">
                        <a:spcBef>
                          <a:spcPts val="0"/>
                        </a:spcBef>
                        <a:spcAft>
                          <a:spcPts val="0"/>
                        </a:spcAft>
                        <a:buNone/>
                      </a:pPr>
                      <a:r>
                        <a:rPr lang="en" sz="1300">
                          <a:latin typeface="Roboto"/>
                          <a:ea typeface="Roboto"/>
                          <a:cs typeface="Roboto"/>
                          <a:sym typeface="Roboto"/>
                        </a:rPr>
                        <a:t>Develops IT systems </a:t>
                      </a:r>
                      <a:br>
                        <a:rPr lang="en" sz="1300">
                          <a:latin typeface="Roboto"/>
                          <a:ea typeface="Roboto"/>
                          <a:cs typeface="Roboto"/>
                          <a:sym typeface="Roboto"/>
                        </a:rPr>
                      </a:br>
                      <a:r>
                        <a:rPr lang="en" sz="1300">
                          <a:latin typeface="Roboto"/>
                          <a:ea typeface="Roboto"/>
                          <a:cs typeface="Roboto"/>
                          <a:sym typeface="Roboto"/>
                        </a:rPr>
                        <a:t>that support the business. Typically reports to the CEO.</a:t>
                      </a:r>
                      <a:endParaRPr sz="1300">
                        <a:latin typeface="Roboto"/>
                        <a:ea typeface="Roboto"/>
                        <a:cs typeface="Roboto"/>
                        <a:sym typeface="Roboto"/>
                      </a:endParaRPr>
                    </a:p>
                  </a:txBody>
                  <a:tcPr marT="91425" marB="91425" marR="91425" marL="91425">
                    <a:lnL cap="flat" cmpd="sng" w="9525">
                      <a:solidFill>
                        <a:srgbClr val="9EE244"/>
                      </a:solidFill>
                      <a:prstDash val="solid"/>
                      <a:round/>
                      <a:headEnd len="sm" w="sm" type="none"/>
                      <a:tailEnd len="sm" w="sm" type="none"/>
                    </a:lnL>
                    <a:lnR cap="flat" cmpd="sng" w="9525">
                      <a:solidFill>
                        <a:srgbClr val="9EE244"/>
                      </a:solidFill>
                      <a:prstDash val="solid"/>
                      <a:round/>
                      <a:headEnd len="sm" w="sm" type="none"/>
                      <a:tailEnd len="sm" w="sm" type="none"/>
                    </a:lnR>
                    <a:lnT cap="flat" cmpd="sng" w="9525">
                      <a:solidFill>
                        <a:srgbClr val="9EE244"/>
                      </a:solidFill>
                      <a:prstDash val="solid"/>
                      <a:round/>
                      <a:headEnd len="sm" w="sm" type="none"/>
                      <a:tailEnd len="sm" w="sm" type="none"/>
                    </a:lnT>
                    <a:lnB cap="flat" cmpd="sng" w="9525">
                      <a:solidFill>
                        <a:srgbClr val="9EE244"/>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Responsibilities of the Security Department</a:t>
            </a:r>
            <a:endParaRPr/>
          </a:p>
        </p:txBody>
      </p:sp>
      <p:sp>
        <p:nvSpPr>
          <p:cNvPr id="1224" name="Google Shape;1224;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CISO is responsible for protecting the company’s data, often supervising the following teams, among others:</a:t>
            </a:r>
            <a:endParaRPr/>
          </a:p>
        </p:txBody>
      </p:sp>
      <p:sp>
        <p:nvSpPr>
          <p:cNvPr id="1225" name="Google Shape;1225;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26" name="Google Shape;1226;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27" name="Google Shape;1227;p98"/>
          <p:cNvGraphicFramePr/>
          <p:nvPr/>
        </p:nvGraphicFramePr>
        <p:xfrm>
          <a:off x="352450" y="1669700"/>
          <a:ext cx="3000000" cy="3000000"/>
        </p:xfrm>
        <a:graphic>
          <a:graphicData uri="http://schemas.openxmlformats.org/drawingml/2006/table">
            <a:tbl>
              <a:tblPr>
                <a:noFill/>
                <a:tableStyleId>{88C950F5-F4F9-40ED-BFE2-9F2C51035DB9}</a:tableStyleId>
              </a:tblPr>
              <a:tblGrid>
                <a:gridCol w="1515800"/>
                <a:gridCol w="2552375"/>
                <a:gridCol w="4275325"/>
              </a:tblGrid>
              <a:tr h="327125">
                <a:tc>
                  <a:txBody>
                    <a:bodyPr/>
                    <a:lstStyle/>
                    <a:p>
                      <a:pPr indent="0" lvl="0" marL="0" rtl="0" algn="l">
                        <a:spcBef>
                          <a:spcPts val="0"/>
                        </a:spcBef>
                        <a:spcAft>
                          <a:spcPts val="200"/>
                        </a:spcAft>
                        <a:buNone/>
                      </a:pPr>
                      <a:r>
                        <a:rPr b="1" lang="en">
                          <a:solidFill>
                            <a:schemeClr val="lt1"/>
                          </a:solidFill>
                          <a:latin typeface="Roboto"/>
                          <a:ea typeface="Roboto"/>
                          <a:cs typeface="Roboto"/>
                          <a:sym typeface="Roboto"/>
                        </a:rPr>
                        <a:t>Department</a:t>
                      </a:r>
                      <a:endParaRPr b="1">
                        <a:solidFill>
                          <a:schemeClr val="lt1"/>
                        </a:solidFill>
                        <a:latin typeface="Roboto"/>
                        <a:ea typeface="Roboto"/>
                        <a:cs typeface="Roboto"/>
                        <a:sym typeface="Roboto"/>
                      </a:endParaRPr>
                    </a:p>
                  </a:txBody>
                  <a:tcPr marT="91425" marB="91425" marR="182875" marL="182875" anchor="ctr">
                    <a:lnL cap="flat" cmpd="sng" w="9525">
                      <a:solidFill>
                        <a:srgbClr val="E51470"/>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E51470"/>
                    </a:solidFill>
                  </a:tcPr>
                </a:tc>
                <a:tc>
                  <a:txBody>
                    <a:bodyPr/>
                    <a:lstStyle/>
                    <a:p>
                      <a:pPr indent="0" lvl="0" marL="0" rtl="0" algn="l">
                        <a:spcBef>
                          <a:spcPts val="0"/>
                        </a:spcBef>
                        <a:spcAft>
                          <a:spcPts val="200"/>
                        </a:spcAft>
                        <a:buClr>
                          <a:schemeClr val="dk1"/>
                        </a:buClr>
                        <a:buSzPts val="1100"/>
                        <a:buFont typeface="Arial"/>
                        <a:buNone/>
                      </a:pPr>
                      <a:r>
                        <a:rPr b="1" lang="en">
                          <a:solidFill>
                            <a:schemeClr val="lt1"/>
                          </a:solidFill>
                          <a:latin typeface="Roboto"/>
                          <a:ea typeface="Roboto"/>
                          <a:cs typeface="Roboto"/>
                          <a:sym typeface="Roboto"/>
                        </a:rPr>
                        <a:t>Position</a:t>
                      </a:r>
                      <a:endParaRPr b="1" sz="1200">
                        <a:solidFill>
                          <a:schemeClr val="lt1"/>
                        </a:solidFill>
                        <a:latin typeface="Roboto"/>
                        <a:ea typeface="Roboto"/>
                        <a:cs typeface="Roboto"/>
                        <a:sym typeface="Roboto"/>
                      </a:endParaRPr>
                    </a:p>
                  </a:txBody>
                  <a:tcPr marT="91425" marB="91425" marR="182875" marL="1828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E51470"/>
                    </a:solidFill>
                  </a:tcPr>
                </a:tc>
                <a:tc>
                  <a:txBody>
                    <a:bodyPr/>
                    <a:lstStyle/>
                    <a:p>
                      <a:pPr indent="0" lvl="0" marL="0" rtl="0" algn="l">
                        <a:spcBef>
                          <a:spcPts val="0"/>
                        </a:spcBef>
                        <a:spcAft>
                          <a:spcPts val="200"/>
                        </a:spcAft>
                        <a:buClr>
                          <a:schemeClr val="dk1"/>
                        </a:buClr>
                        <a:buSzPts val="1100"/>
                        <a:buFont typeface="Arial"/>
                        <a:buNone/>
                      </a:pPr>
                      <a:r>
                        <a:rPr b="1" lang="en">
                          <a:solidFill>
                            <a:schemeClr val="lt1"/>
                          </a:solidFill>
                          <a:latin typeface="Roboto"/>
                          <a:ea typeface="Roboto"/>
                          <a:cs typeface="Roboto"/>
                          <a:sym typeface="Roboto"/>
                        </a:rPr>
                        <a:t>Supervises</a:t>
                      </a:r>
                      <a:endParaRPr b="1" sz="1200">
                        <a:solidFill>
                          <a:schemeClr val="lt1"/>
                        </a:solidFill>
                        <a:latin typeface="Roboto"/>
                        <a:ea typeface="Roboto"/>
                        <a:cs typeface="Roboto"/>
                        <a:sym typeface="Roboto"/>
                      </a:endParaRPr>
                    </a:p>
                  </a:txBody>
                  <a:tcPr marT="91425" marB="91425" marR="182875" marL="182875" anchor="ctr">
                    <a:lnL cap="flat" cmpd="sng" w="9525">
                      <a:solidFill>
                        <a:schemeClr val="lt1"/>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E51470"/>
                    </a:solidFill>
                  </a:tcPr>
                </a:tc>
              </a:tr>
              <a:tr h="664975">
                <a:tc>
                  <a:txBody>
                    <a:bodyPr/>
                    <a:lstStyle/>
                    <a:p>
                      <a:pPr indent="0" lvl="0" marL="0" rtl="0" algn="l">
                        <a:spcBef>
                          <a:spcPts val="0"/>
                        </a:spcBef>
                        <a:spcAft>
                          <a:spcPts val="200"/>
                        </a:spcAft>
                        <a:buNone/>
                      </a:pPr>
                      <a:r>
                        <a:rPr lang="en">
                          <a:solidFill>
                            <a:srgbClr val="FFFFFF"/>
                          </a:solidFill>
                          <a:latin typeface="Roboto Medium"/>
                          <a:ea typeface="Roboto Medium"/>
                          <a:cs typeface="Roboto Medium"/>
                          <a:sym typeface="Roboto Medium"/>
                        </a:rPr>
                        <a:t>Network security</a:t>
                      </a:r>
                      <a:endParaRPr>
                        <a:solidFill>
                          <a:srgbClr val="FFFFFF"/>
                        </a:solidFill>
                        <a:latin typeface="Roboto Medium"/>
                        <a:ea typeface="Roboto Medium"/>
                        <a:cs typeface="Roboto Medium"/>
                        <a:sym typeface="Roboto Medium"/>
                      </a:endParaRPr>
                    </a:p>
                  </a:txBody>
                  <a:tcPr marT="91425" marB="91425" marR="182875" marL="182875" anchor="ctr">
                    <a:lnL cap="flat" cmpd="sng" w="9525">
                      <a:solidFill>
                        <a:srgbClr val="E51470"/>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b="1" lang="en" sz="1200">
                          <a:latin typeface="Roboto"/>
                          <a:ea typeface="Roboto"/>
                          <a:cs typeface="Roboto"/>
                          <a:sym typeface="Roboto"/>
                        </a:rPr>
                        <a:t>Director of networking</a:t>
                      </a:r>
                      <a:r>
                        <a:rPr lang="en" sz="1200">
                          <a:latin typeface="Roboto"/>
                          <a:ea typeface="Roboto"/>
                          <a:cs typeface="Roboto"/>
                          <a:sym typeface="Roboto"/>
                        </a:rPr>
                        <a:t> or </a:t>
                      </a:r>
                      <a:r>
                        <a:rPr b="1" lang="en" sz="1200">
                          <a:latin typeface="Roboto"/>
                          <a:ea typeface="Roboto"/>
                          <a:cs typeface="Roboto"/>
                          <a:sym typeface="Roboto"/>
                        </a:rPr>
                        <a:t>director of network security</a:t>
                      </a:r>
                      <a:r>
                        <a:rPr lang="en" sz="1200">
                          <a:latin typeface="Roboto"/>
                          <a:ea typeface="Roboto"/>
                          <a:cs typeface="Roboto"/>
                          <a:sym typeface="Roboto"/>
                        </a:rPr>
                        <a:t> is in charge of networks.</a:t>
                      </a:r>
                      <a:endParaRPr sz="1200">
                        <a:solidFill>
                          <a:srgbClr val="000000"/>
                        </a:solidFill>
                        <a:latin typeface="Roboto"/>
                        <a:ea typeface="Roboto"/>
                        <a:cs typeface="Roboto"/>
                        <a:sym typeface="Roboto"/>
                      </a:endParaRPr>
                    </a:p>
                  </a:txBody>
                  <a:tcPr marT="91425" marB="91425" marR="182875" marL="182875" anchor="ctr">
                    <a:lnL cap="flat" cmpd="sng" w="9525">
                      <a:solidFill>
                        <a:srgbClr val="E51470"/>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EBEDF0"/>
                    </a:solidFill>
                  </a:tcPr>
                </a:tc>
                <a:tc>
                  <a:txBody>
                    <a:bodyPr/>
                    <a:lstStyle/>
                    <a:p>
                      <a:pPr indent="0" lvl="0" marL="0" rtl="0" algn="l">
                        <a:lnSpc>
                          <a:spcPct val="115000"/>
                        </a:lnSpc>
                        <a:spcBef>
                          <a:spcPts val="400"/>
                        </a:spcBef>
                        <a:spcAft>
                          <a:spcPts val="0"/>
                        </a:spcAft>
                        <a:buNone/>
                      </a:pPr>
                      <a:r>
                        <a:rPr lang="en" sz="1200">
                          <a:latin typeface="Roboto"/>
                          <a:ea typeface="Roboto"/>
                          <a:cs typeface="Roboto"/>
                          <a:sym typeface="Roboto"/>
                        </a:rPr>
                        <a:t>A director of networking often has </a:t>
                      </a:r>
                      <a:r>
                        <a:rPr b="1" lang="en" sz="1200">
                          <a:latin typeface="Roboto"/>
                          <a:ea typeface="Roboto"/>
                          <a:cs typeface="Roboto"/>
                          <a:sym typeface="Roboto"/>
                        </a:rPr>
                        <a:t>system administrators</a:t>
                      </a:r>
                      <a:r>
                        <a:rPr lang="en" sz="1200">
                          <a:latin typeface="Roboto"/>
                          <a:ea typeface="Roboto"/>
                          <a:cs typeface="Roboto"/>
                          <a:sym typeface="Roboto"/>
                        </a:rPr>
                        <a:t>, </a:t>
                      </a:r>
                      <a:r>
                        <a:rPr b="1" lang="en" sz="1200">
                          <a:latin typeface="Roboto"/>
                          <a:ea typeface="Roboto"/>
                          <a:cs typeface="Roboto"/>
                          <a:sym typeface="Roboto"/>
                        </a:rPr>
                        <a:t>network administrators</a:t>
                      </a:r>
                      <a:r>
                        <a:rPr lang="en" sz="1200">
                          <a:latin typeface="Roboto"/>
                          <a:ea typeface="Roboto"/>
                          <a:cs typeface="Roboto"/>
                          <a:sym typeface="Roboto"/>
                        </a:rPr>
                        <a:t>, and </a:t>
                      </a:r>
                      <a:r>
                        <a:rPr b="1" lang="en" sz="1200">
                          <a:latin typeface="Roboto"/>
                          <a:ea typeface="Roboto"/>
                          <a:cs typeface="Roboto"/>
                          <a:sym typeface="Roboto"/>
                        </a:rPr>
                        <a:t>physical network technicians</a:t>
                      </a:r>
                      <a:r>
                        <a:rPr lang="en" sz="1200">
                          <a:latin typeface="Roboto"/>
                          <a:ea typeface="Roboto"/>
                          <a:cs typeface="Roboto"/>
                          <a:sym typeface="Roboto"/>
                        </a:rPr>
                        <a:t> on staff. They may also manage a help desk.</a:t>
                      </a:r>
                      <a:endParaRPr sz="1200">
                        <a:latin typeface="Roboto"/>
                        <a:ea typeface="Roboto"/>
                        <a:cs typeface="Roboto"/>
                        <a:sym typeface="Roboto"/>
                      </a:endParaRPr>
                    </a:p>
                  </a:txBody>
                  <a:tcPr marT="91425" marB="91425" marR="182875" marL="182875" anchor="ctr">
                    <a:lnL cap="flat" cmpd="sng" w="9525">
                      <a:solidFill>
                        <a:srgbClr val="E51470"/>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FFFFFF"/>
                    </a:solidFill>
                  </a:tcPr>
                </a:tc>
              </a:tr>
              <a:tr h="664975">
                <a:tc>
                  <a:txBody>
                    <a:bodyPr/>
                    <a:lstStyle/>
                    <a:p>
                      <a:pPr indent="0" lvl="0" marL="0" rtl="0" algn="l">
                        <a:spcBef>
                          <a:spcPts val="0"/>
                        </a:spcBef>
                        <a:spcAft>
                          <a:spcPts val="200"/>
                        </a:spcAft>
                        <a:buNone/>
                      </a:pPr>
                      <a:r>
                        <a:rPr lang="en">
                          <a:solidFill>
                            <a:srgbClr val="FFFFFF"/>
                          </a:solidFill>
                          <a:latin typeface="Roboto Medium"/>
                          <a:ea typeface="Roboto Medium"/>
                          <a:cs typeface="Roboto Medium"/>
                          <a:sym typeface="Roboto Medium"/>
                        </a:rPr>
                        <a:t>Incident response</a:t>
                      </a:r>
                      <a:endParaRPr>
                        <a:solidFill>
                          <a:srgbClr val="FFFFFF"/>
                        </a:solidFill>
                        <a:latin typeface="Roboto Medium"/>
                        <a:ea typeface="Roboto Medium"/>
                        <a:cs typeface="Roboto Medium"/>
                        <a:sym typeface="Roboto Medium"/>
                      </a:endParaRPr>
                    </a:p>
                  </a:txBody>
                  <a:tcPr marT="91425" marB="91425" marR="182875" marL="182875" anchor="ctr">
                    <a:lnL cap="flat" cmpd="sng" w="9525">
                      <a:solidFill>
                        <a:srgbClr val="E51470"/>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b="1" lang="en" sz="1200">
                          <a:latin typeface="Roboto"/>
                          <a:ea typeface="Roboto"/>
                          <a:cs typeface="Roboto"/>
                          <a:sym typeface="Roboto"/>
                        </a:rPr>
                        <a:t>IR manager</a:t>
                      </a:r>
                      <a:r>
                        <a:rPr lang="en" sz="1200">
                          <a:latin typeface="Roboto"/>
                          <a:ea typeface="Roboto"/>
                          <a:cs typeface="Roboto"/>
                          <a:sym typeface="Roboto"/>
                        </a:rPr>
                        <a:t> or </a:t>
                      </a:r>
                      <a:r>
                        <a:rPr b="1" lang="en" sz="1200">
                          <a:latin typeface="Roboto"/>
                          <a:ea typeface="Roboto"/>
                          <a:cs typeface="Roboto"/>
                          <a:sym typeface="Roboto"/>
                        </a:rPr>
                        <a:t>SOC manager</a:t>
                      </a:r>
                      <a:r>
                        <a:rPr lang="en" sz="1200">
                          <a:latin typeface="Roboto"/>
                          <a:ea typeface="Roboto"/>
                          <a:cs typeface="Roboto"/>
                          <a:sym typeface="Roboto"/>
                        </a:rPr>
                        <a:t> manages and Incident Response unit.</a:t>
                      </a:r>
                      <a:endParaRPr sz="1200">
                        <a:latin typeface="Roboto"/>
                        <a:ea typeface="Roboto"/>
                        <a:cs typeface="Roboto"/>
                        <a:sym typeface="Roboto"/>
                      </a:endParaRPr>
                    </a:p>
                  </a:txBody>
                  <a:tcPr marT="91425" marB="91425" marR="182875" marL="182875" anchor="ctr">
                    <a:lnL cap="flat" cmpd="sng" w="9525">
                      <a:solidFill>
                        <a:srgbClr val="E51470"/>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EBEDF0"/>
                    </a:solidFill>
                  </a:tcPr>
                </a:tc>
                <a:tc>
                  <a:txBody>
                    <a:bodyPr/>
                    <a:lstStyle/>
                    <a:p>
                      <a:pPr indent="0" lvl="0" marL="0" rtl="0" algn="l">
                        <a:lnSpc>
                          <a:spcPct val="115000"/>
                        </a:lnSpc>
                        <a:spcBef>
                          <a:spcPts val="400"/>
                        </a:spcBef>
                        <a:spcAft>
                          <a:spcPts val="0"/>
                        </a:spcAft>
                        <a:buNone/>
                      </a:pPr>
                      <a:r>
                        <a:rPr lang="en" sz="1200">
                          <a:latin typeface="Roboto"/>
                          <a:ea typeface="Roboto"/>
                          <a:cs typeface="Roboto"/>
                          <a:sym typeface="Roboto"/>
                        </a:rPr>
                        <a:t>An SOC manager employs </a:t>
                      </a:r>
                      <a:r>
                        <a:rPr b="1" lang="en" sz="1200">
                          <a:latin typeface="Roboto"/>
                          <a:ea typeface="Roboto"/>
                          <a:cs typeface="Roboto"/>
                          <a:sym typeface="Roboto"/>
                        </a:rPr>
                        <a:t>SOC analysts</a:t>
                      </a:r>
                      <a:r>
                        <a:rPr lang="en" sz="1200">
                          <a:latin typeface="Roboto"/>
                          <a:ea typeface="Roboto"/>
                          <a:cs typeface="Roboto"/>
                          <a:sym typeface="Roboto"/>
                        </a:rPr>
                        <a:t>, also known as </a:t>
                      </a:r>
                      <a:r>
                        <a:rPr b="1" lang="en" sz="1200">
                          <a:latin typeface="Roboto"/>
                          <a:ea typeface="Roboto"/>
                          <a:cs typeface="Roboto"/>
                          <a:sym typeface="Roboto"/>
                        </a:rPr>
                        <a:t>security analysts</a:t>
                      </a:r>
                      <a:r>
                        <a:rPr lang="en" sz="1200">
                          <a:latin typeface="Roboto"/>
                          <a:ea typeface="Roboto"/>
                          <a:cs typeface="Roboto"/>
                          <a:sym typeface="Roboto"/>
                        </a:rPr>
                        <a:t> or </a:t>
                      </a:r>
                      <a:r>
                        <a:rPr b="1" lang="en" sz="1200">
                          <a:latin typeface="Roboto"/>
                          <a:ea typeface="Roboto"/>
                          <a:cs typeface="Roboto"/>
                          <a:sym typeface="Roboto"/>
                        </a:rPr>
                        <a:t>incident handlers</a:t>
                      </a:r>
                      <a:r>
                        <a:rPr lang="en" sz="1200">
                          <a:latin typeface="Roboto"/>
                          <a:ea typeface="Roboto"/>
                          <a:cs typeface="Roboto"/>
                          <a:sym typeface="Roboto"/>
                        </a:rPr>
                        <a:t>.</a:t>
                      </a:r>
                      <a:endParaRPr sz="1200">
                        <a:latin typeface="Roboto"/>
                        <a:ea typeface="Roboto"/>
                        <a:cs typeface="Roboto"/>
                        <a:sym typeface="Roboto"/>
                      </a:endParaRPr>
                    </a:p>
                  </a:txBody>
                  <a:tcPr marT="91425" marB="91425" marR="182875" marL="182875" anchor="ctr">
                    <a:lnL cap="flat" cmpd="sng" w="9525">
                      <a:solidFill>
                        <a:srgbClr val="E51470"/>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FFFFFF"/>
                    </a:solidFill>
                  </a:tcPr>
                </a:tc>
              </a:tr>
              <a:tr h="664975">
                <a:tc>
                  <a:txBody>
                    <a:bodyPr/>
                    <a:lstStyle/>
                    <a:p>
                      <a:pPr indent="0" lvl="0" marL="0" rtl="0" algn="l">
                        <a:spcBef>
                          <a:spcPts val="0"/>
                        </a:spcBef>
                        <a:spcAft>
                          <a:spcPts val="200"/>
                        </a:spcAft>
                        <a:buNone/>
                      </a:pPr>
                      <a:r>
                        <a:rPr lang="en">
                          <a:solidFill>
                            <a:srgbClr val="FFFFFF"/>
                          </a:solidFill>
                          <a:latin typeface="Roboto Medium"/>
                          <a:ea typeface="Roboto Medium"/>
                          <a:cs typeface="Roboto Medium"/>
                          <a:sym typeface="Roboto Medium"/>
                        </a:rPr>
                        <a:t>Application security</a:t>
                      </a:r>
                      <a:endParaRPr>
                        <a:solidFill>
                          <a:srgbClr val="FFFFFF"/>
                        </a:solidFill>
                        <a:latin typeface="Roboto Medium"/>
                        <a:ea typeface="Roboto Medium"/>
                        <a:cs typeface="Roboto Medium"/>
                        <a:sym typeface="Roboto Medium"/>
                      </a:endParaRPr>
                    </a:p>
                  </a:txBody>
                  <a:tcPr marT="91425" marB="91425" marR="182875" marL="182875" anchor="ctr">
                    <a:lnL cap="flat" cmpd="sng" w="9525">
                      <a:solidFill>
                        <a:srgbClr val="E51470"/>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b="1" lang="en" sz="1200">
                          <a:latin typeface="Roboto"/>
                          <a:ea typeface="Roboto"/>
                          <a:cs typeface="Roboto"/>
                          <a:sym typeface="Roboto"/>
                        </a:rPr>
                        <a:t>Security architect </a:t>
                      </a:r>
                      <a:r>
                        <a:rPr lang="en" sz="1200">
                          <a:latin typeface="Roboto"/>
                          <a:ea typeface="Roboto"/>
                          <a:cs typeface="Roboto"/>
                          <a:sym typeface="Roboto"/>
                        </a:rPr>
                        <a:t>is in charge of application security.</a:t>
                      </a:r>
                      <a:endParaRPr sz="1200">
                        <a:latin typeface="Roboto"/>
                        <a:ea typeface="Roboto"/>
                        <a:cs typeface="Roboto"/>
                        <a:sym typeface="Roboto"/>
                      </a:endParaRPr>
                    </a:p>
                  </a:txBody>
                  <a:tcPr marT="91425" marB="91425" marR="182875" marL="182875" anchor="ctr">
                    <a:lnL cap="flat" cmpd="sng" w="9525">
                      <a:solidFill>
                        <a:srgbClr val="E51470"/>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EBEDF0"/>
                    </a:solidFill>
                  </a:tcPr>
                </a:tc>
                <a:tc>
                  <a:txBody>
                    <a:bodyPr/>
                    <a:lstStyle/>
                    <a:p>
                      <a:pPr indent="0" lvl="0" marL="0" rtl="0" algn="l">
                        <a:lnSpc>
                          <a:spcPct val="115000"/>
                        </a:lnSpc>
                        <a:spcBef>
                          <a:spcPts val="400"/>
                        </a:spcBef>
                        <a:spcAft>
                          <a:spcPts val="0"/>
                        </a:spcAft>
                        <a:buNone/>
                      </a:pPr>
                      <a:r>
                        <a:rPr lang="en" sz="1200">
                          <a:latin typeface="Roboto"/>
                          <a:ea typeface="Roboto"/>
                          <a:cs typeface="Roboto"/>
                          <a:sym typeface="Roboto"/>
                        </a:rPr>
                        <a:t>A security architect typically manages </a:t>
                      </a:r>
                      <a:r>
                        <a:rPr b="1" lang="en" sz="1200">
                          <a:latin typeface="Roboto"/>
                          <a:ea typeface="Roboto"/>
                          <a:cs typeface="Roboto"/>
                          <a:sym typeface="Roboto"/>
                        </a:rPr>
                        <a:t>security engineers </a:t>
                      </a:r>
                      <a:r>
                        <a:rPr lang="en" sz="1200">
                          <a:latin typeface="Roboto"/>
                          <a:ea typeface="Roboto"/>
                          <a:cs typeface="Roboto"/>
                          <a:sym typeface="Roboto"/>
                        </a:rPr>
                        <a:t>and </a:t>
                      </a:r>
                      <a:r>
                        <a:rPr b="1" lang="en" sz="1200">
                          <a:latin typeface="Roboto"/>
                          <a:ea typeface="Roboto"/>
                          <a:cs typeface="Roboto"/>
                          <a:sym typeface="Roboto"/>
                        </a:rPr>
                        <a:t>software engineers</a:t>
                      </a:r>
                      <a:r>
                        <a:rPr lang="en" sz="1200">
                          <a:latin typeface="Roboto"/>
                          <a:ea typeface="Roboto"/>
                          <a:cs typeface="Roboto"/>
                          <a:sym typeface="Roboto"/>
                        </a:rPr>
                        <a:t>.</a:t>
                      </a:r>
                      <a:endParaRPr sz="1200">
                        <a:latin typeface="Roboto"/>
                        <a:ea typeface="Roboto"/>
                        <a:cs typeface="Roboto"/>
                        <a:sym typeface="Roboto"/>
                      </a:endParaRPr>
                    </a:p>
                  </a:txBody>
                  <a:tcPr marT="91425" marB="91425" marR="182875" marL="182875" anchor="ctr">
                    <a:lnL cap="flat" cmpd="sng" w="9525">
                      <a:solidFill>
                        <a:srgbClr val="E51470"/>
                      </a:solidFill>
                      <a:prstDash val="solid"/>
                      <a:round/>
                      <a:headEnd len="sm" w="sm" type="none"/>
                      <a:tailEnd len="sm" w="sm" type="none"/>
                    </a:lnL>
                    <a:lnR cap="flat" cmpd="sng" w="9525">
                      <a:solidFill>
                        <a:srgbClr val="E51470"/>
                      </a:solidFill>
                      <a:prstDash val="solid"/>
                      <a:round/>
                      <a:headEnd len="sm" w="sm" type="none"/>
                      <a:tailEnd len="sm" w="sm" type="none"/>
                    </a:lnR>
                    <a:lnT cap="flat" cmpd="sng" w="9525">
                      <a:solidFill>
                        <a:srgbClr val="E51470"/>
                      </a:solidFill>
                      <a:prstDash val="solid"/>
                      <a:round/>
                      <a:headEnd len="sm" w="sm" type="none"/>
                      <a:tailEnd len="sm" w="sm" type="none"/>
                    </a:lnT>
                    <a:lnB cap="flat" cmpd="sng" w="9525">
                      <a:solidFill>
                        <a:srgbClr val="E5147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and the Larger Organization</a:t>
            </a:r>
            <a:endParaRPr/>
          </a:p>
        </p:txBody>
      </p:sp>
      <p:sp>
        <p:nvSpPr>
          <p:cNvPr id="1233" name="Google Shape;1233;p99"/>
          <p:cNvSpPr txBox="1"/>
          <p:nvPr>
            <p:ph idx="1" type="subTitle"/>
          </p:nvPr>
        </p:nvSpPr>
        <p:spPr>
          <a:xfrm>
            <a:off x="0" y="675975"/>
            <a:ext cx="4071000" cy="894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Security operations will interact with other non-security teams within the organization.</a:t>
            </a:r>
            <a:endParaRPr/>
          </a:p>
        </p:txBody>
      </p:sp>
      <p:sp>
        <p:nvSpPr>
          <p:cNvPr id="1234" name="Google Shape;123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5" name="Google Shape;1235;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6" name="Google Shape;1236;p99"/>
          <p:cNvSpPr txBox="1"/>
          <p:nvPr>
            <p:ph idx="3" type="body"/>
          </p:nvPr>
        </p:nvSpPr>
        <p:spPr>
          <a:xfrm>
            <a:off x="175" y="2094550"/>
            <a:ext cx="3471000" cy="127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For example: </a:t>
            </a:r>
            <a:endParaRPr b="1" sz="1600"/>
          </a:p>
          <a:p>
            <a:pPr indent="0" lvl="0" marL="0" rtl="0" algn="l">
              <a:spcBef>
                <a:spcPts val="300"/>
              </a:spcBef>
              <a:spcAft>
                <a:spcPts val="800"/>
              </a:spcAft>
              <a:buNone/>
            </a:pPr>
            <a:r>
              <a:rPr lang="en"/>
              <a:t>An organization’s marketing </a:t>
            </a:r>
            <a:br>
              <a:rPr lang="en"/>
            </a:br>
            <a:r>
              <a:rPr lang="en"/>
              <a:t>and communications teams use the networks and accounts that IT and networking manage.</a:t>
            </a:r>
            <a:endParaRPr/>
          </a:p>
        </p:txBody>
      </p:sp>
      <p:pic>
        <p:nvPicPr>
          <p:cNvPr id="1237" name="Google Shape;1237;p99"/>
          <p:cNvPicPr preferRelativeResize="0"/>
          <p:nvPr/>
        </p:nvPicPr>
        <p:blipFill rotWithShape="1">
          <a:blip r:embed="rId3">
            <a:alphaModFix/>
          </a:blip>
          <a:srcRect b="4783" l="22410" r="20213" t="5304"/>
          <a:stretch/>
        </p:blipFill>
        <p:spPr>
          <a:xfrm>
            <a:off x="3918375" y="971325"/>
            <a:ext cx="4366474" cy="3851224"/>
          </a:xfrm>
          <a:prstGeom prst="rect">
            <a:avLst/>
          </a:prstGeom>
          <a:noFill/>
          <a:ln>
            <a:noFill/>
          </a:ln>
        </p:spPr>
      </p:pic>
      <p:sp>
        <p:nvSpPr>
          <p:cNvPr id="1238" name="Google Shape;1238;p99"/>
          <p:cNvSpPr/>
          <p:nvPr/>
        </p:nvSpPr>
        <p:spPr>
          <a:xfrm>
            <a:off x="3597525" y="2179025"/>
            <a:ext cx="1182300" cy="3042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Marketing</a:t>
            </a:r>
            <a:endParaRPr>
              <a:solidFill>
                <a:schemeClr val="lt1"/>
              </a:solidFill>
              <a:latin typeface="Roboto Medium"/>
              <a:ea typeface="Roboto Medium"/>
              <a:cs typeface="Roboto Medium"/>
              <a:sym typeface="Roboto Medium"/>
            </a:endParaRPr>
          </a:p>
        </p:txBody>
      </p:sp>
      <p:sp>
        <p:nvSpPr>
          <p:cNvPr id="1239" name="Google Shape;1239;p99"/>
          <p:cNvSpPr/>
          <p:nvPr/>
        </p:nvSpPr>
        <p:spPr>
          <a:xfrm>
            <a:off x="6460525" y="971325"/>
            <a:ext cx="1714500" cy="3042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Communications</a:t>
            </a:r>
            <a:endParaRPr>
              <a:solidFill>
                <a:schemeClr val="lt1"/>
              </a:solidFill>
              <a:latin typeface="Roboto Medium"/>
              <a:ea typeface="Roboto Medium"/>
              <a:cs typeface="Roboto Medium"/>
              <a:sym typeface="Roboto Medium"/>
            </a:endParaRPr>
          </a:p>
        </p:txBody>
      </p:sp>
      <p:sp>
        <p:nvSpPr>
          <p:cNvPr id="1240" name="Google Shape;1240;p99"/>
          <p:cNvSpPr/>
          <p:nvPr/>
        </p:nvSpPr>
        <p:spPr>
          <a:xfrm>
            <a:off x="4991450" y="4324275"/>
            <a:ext cx="751800" cy="3042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IT</a:t>
            </a:r>
            <a:endParaRPr>
              <a:solidFill>
                <a:schemeClr val="lt1"/>
              </a:solidFill>
              <a:latin typeface="Roboto Medium"/>
              <a:ea typeface="Roboto Medium"/>
              <a:cs typeface="Roboto Medium"/>
              <a:sym typeface="Roboto Medium"/>
            </a:endParaRPr>
          </a:p>
        </p:txBody>
      </p:sp>
      <p:sp>
        <p:nvSpPr>
          <p:cNvPr id="1241" name="Google Shape;1241;p99"/>
          <p:cNvSpPr/>
          <p:nvPr/>
        </p:nvSpPr>
        <p:spPr>
          <a:xfrm>
            <a:off x="7499525" y="3150300"/>
            <a:ext cx="1182300" cy="3042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Networking</a:t>
            </a:r>
            <a:endParaRPr>
              <a:solidFill>
                <a:schemeClr val="lt1"/>
              </a:solidFill>
              <a:latin typeface="Roboto Medium"/>
              <a:ea typeface="Roboto Medium"/>
              <a:cs typeface="Roboto Medium"/>
              <a:sym typeface="Robot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00"/>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What other examples can you think of?</a:t>
            </a:r>
            <a:endParaRPr sz="3400"/>
          </a:p>
        </p:txBody>
      </p:sp>
      <p:sp>
        <p:nvSpPr>
          <p:cNvPr id="1247" name="Google Shape;1247;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8" name="Google Shape;1248;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AEFE">
            <a:alpha val="88830"/>
          </a:srgbClr>
        </a:solidFill>
      </p:bgPr>
    </p:bg>
    <p:spTree>
      <p:nvGrpSpPr>
        <p:cNvPr id="1252" name="Shape 1252"/>
        <p:cNvGrpSpPr/>
        <p:nvPr/>
      </p:nvGrpSpPr>
      <p:grpSpPr>
        <a:xfrm>
          <a:off x="0" y="0"/>
          <a:ext cx="0" cy="0"/>
          <a:chOff x="0" y="0"/>
          <a:chExt cx="0" cy="0"/>
        </a:xfrm>
      </p:grpSpPr>
      <p:sp>
        <p:nvSpPr>
          <p:cNvPr id="1253" name="Google Shape;1253;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4" name="Google Shape;1254;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Concerns vs. Business Concerns</a:t>
            </a:r>
            <a:endParaRPr/>
          </a:p>
        </p:txBody>
      </p:sp>
      <p:sp>
        <p:nvSpPr>
          <p:cNvPr id="1255" name="Google Shape;1255;p101"/>
          <p:cNvSpPr txBox="1"/>
          <p:nvPr>
            <p:ph idx="2" type="subTitle"/>
          </p:nvPr>
        </p:nvSpPr>
        <p:spPr>
          <a:xfrm>
            <a:off x="-12300" y="4916650"/>
            <a:ext cx="25956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6" name="Google Shape;1256;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most profitable decision isn’t always the most secure. </a:t>
            </a:r>
            <a:r>
              <a:rPr lang="en"/>
              <a:t>Security objectives may be at odds with those of the business.</a:t>
            </a:r>
            <a:endParaRPr/>
          </a:p>
        </p:txBody>
      </p:sp>
      <p:cxnSp>
        <p:nvCxnSpPr>
          <p:cNvPr id="1257" name="Google Shape;1257;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258" name="Google Shape;1258;p101"/>
          <p:cNvPicPr preferRelativeResize="0"/>
          <p:nvPr/>
        </p:nvPicPr>
        <p:blipFill>
          <a:blip r:embed="rId3">
            <a:alphaModFix/>
          </a:blip>
          <a:stretch>
            <a:fillRect/>
          </a:stretch>
        </p:blipFill>
        <p:spPr>
          <a:xfrm>
            <a:off x="510350" y="1572425"/>
            <a:ext cx="8453138" cy="3571075"/>
          </a:xfrm>
          <a:prstGeom prst="rect">
            <a:avLst/>
          </a:prstGeom>
          <a:noFill/>
          <a:ln>
            <a:noFill/>
          </a:ln>
        </p:spPr>
      </p:pic>
      <p:sp>
        <p:nvSpPr>
          <p:cNvPr id="1259" name="Google Shape;1259;p101"/>
          <p:cNvSpPr txBox="1"/>
          <p:nvPr>
            <p:ph idx="3" type="body"/>
          </p:nvPr>
        </p:nvSpPr>
        <p:spPr>
          <a:xfrm>
            <a:off x="5789350" y="2987800"/>
            <a:ext cx="2947200" cy="1066500"/>
          </a:xfrm>
          <a:prstGeom prst="rect">
            <a:avLst/>
          </a:prstGeom>
        </p:spPr>
        <p:txBody>
          <a:bodyPr anchorCtr="0" anchor="t"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600"/>
              <a:t>Business’s main goal:</a:t>
            </a:r>
            <a:endParaRPr b="1" sz="1600"/>
          </a:p>
          <a:p>
            <a:pPr indent="0" lvl="0" marL="0" rtl="0" algn="ctr">
              <a:spcBef>
                <a:spcPts val="0"/>
              </a:spcBef>
              <a:spcAft>
                <a:spcPts val="0"/>
              </a:spcAft>
              <a:buNone/>
            </a:pPr>
            <a:r>
              <a:rPr lang="en" sz="1600"/>
              <a:t>Maximize profit</a:t>
            </a:r>
            <a:r>
              <a:rPr b="1" lang="en" sz="1600"/>
              <a:t> </a:t>
            </a:r>
            <a:br>
              <a:rPr b="1" lang="en" sz="1600"/>
            </a:br>
            <a:r>
              <a:rPr lang="en" sz="1600"/>
              <a:t>and improve efficiency.</a:t>
            </a:r>
            <a:endParaRPr sz="1600"/>
          </a:p>
        </p:txBody>
      </p:sp>
      <p:sp>
        <p:nvSpPr>
          <p:cNvPr id="1260" name="Google Shape;1260;p101"/>
          <p:cNvSpPr txBox="1"/>
          <p:nvPr>
            <p:ph idx="3" type="body"/>
          </p:nvPr>
        </p:nvSpPr>
        <p:spPr>
          <a:xfrm>
            <a:off x="733400" y="2987800"/>
            <a:ext cx="3001800" cy="10248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b="1" lang="en" sz="1600"/>
              <a:t>Security team’s</a:t>
            </a:r>
            <a:r>
              <a:rPr b="1" lang="en" sz="1600"/>
              <a:t> m</a:t>
            </a:r>
            <a:r>
              <a:rPr b="1" lang="en" sz="1600"/>
              <a:t>ain goal:</a:t>
            </a:r>
            <a:endParaRPr b="1" sz="1600"/>
          </a:p>
          <a:p>
            <a:pPr indent="0" lvl="0" marL="0" rtl="0" algn="ctr">
              <a:spcBef>
                <a:spcPts val="0"/>
              </a:spcBef>
              <a:spcAft>
                <a:spcPts val="0"/>
              </a:spcAft>
              <a:buNone/>
            </a:pPr>
            <a:r>
              <a:rPr lang="en" sz="1600"/>
              <a:t>Protect the </a:t>
            </a:r>
            <a:br>
              <a:rPr lang="en" sz="1600"/>
            </a:br>
            <a:r>
              <a:rPr lang="en" sz="1600"/>
              <a:t>business’s data.</a:t>
            </a:r>
            <a:endParaRPr sz="1600"/>
          </a:p>
          <a:p>
            <a:pPr indent="0" lvl="0" marL="0" rtl="0" algn="l">
              <a:spcBef>
                <a:spcPts val="0"/>
              </a:spcBef>
              <a:spcAft>
                <a:spcPts val="800"/>
              </a:spcAft>
              <a:buNone/>
            </a:pPr>
            <a:r>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02"/>
          <p:cNvSpPr txBox="1"/>
          <p:nvPr>
            <p:ph type="title"/>
          </p:nvPr>
        </p:nvSpPr>
        <p:spPr>
          <a:xfrm>
            <a:off x="237100" y="33966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Should the Security Team Do?</a:t>
            </a:r>
            <a:endParaRPr/>
          </a:p>
        </p:txBody>
      </p:sp>
      <p:sp>
        <p:nvSpPr>
          <p:cNvPr id="1266" name="Google Shape;1266;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7" name="Google Shape;1267;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Should the Security Team Do?</a:t>
            </a:r>
            <a:endParaRPr/>
          </a:p>
        </p:txBody>
      </p:sp>
      <p:sp>
        <p:nvSpPr>
          <p:cNvPr id="1273" name="Google Shape;1273;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4" name="Google Shape;1274;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5" name="Google Shape;1275;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 organization’s engineering team proposes an innovative but insecure new feature for their flagship product.</a:t>
            </a:r>
            <a:endParaRPr/>
          </a:p>
        </p:txBody>
      </p:sp>
      <p:sp>
        <p:nvSpPr>
          <p:cNvPr id="1276" name="Google Shape;1276;p103"/>
          <p:cNvSpPr txBox="1"/>
          <p:nvPr>
            <p:ph idx="3" type="body"/>
          </p:nvPr>
        </p:nvSpPr>
        <p:spPr>
          <a:xfrm>
            <a:off x="175" y="2132100"/>
            <a:ext cx="3140400" cy="2656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sz="1600">
                <a:solidFill>
                  <a:schemeClr val="dk1"/>
                </a:solidFill>
              </a:rPr>
              <a:t>Security team’:</a:t>
            </a:r>
            <a:endParaRPr b="1" sz="1600">
              <a:solidFill>
                <a:schemeClr val="dk1"/>
              </a:solidFill>
            </a:endParaRPr>
          </a:p>
          <a:p>
            <a:pPr indent="0" lvl="0" marL="0" rtl="0" algn="l">
              <a:spcBef>
                <a:spcPts val="0"/>
              </a:spcBef>
              <a:spcAft>
                <a:spcPts val="0"/>
              </a:spcAft>
              <a:buNone/>
            </a:pPr>
            <a:r>
              <a:rPr lang="en" sz="1600">
                <a:solidFill>
                  <a:schemeClr val="dk1"/>
                </a:solidFill>
              </a:rPr>
              <a:t>Would probably advise against the new feature due to its poor security.</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800"/>
              </a:spcBef>
              <a:spcAft>
                <a:spcPts val="800"/>
              </a:spcAft>
              <a:buNone/>
            </a:pPr>
            <a:r>
              <a:t/>
            </a:r>
            <a:endParaRPr/>
          </a:p>
        </p:txBody>
      </p:sp>
      <p:pic>
        <p:nvPicPr>
          <p:cNvPr id="1277" name="Google Shape;1277;p103"/>
          <p:cNvPicPr preferRelativeResize="0"/>
          <p:nvPr/>
        </p:nvPicPr>
        <p:blipFill>
          <a:blip r:embed="rId3">
            <a:alphaModFix/>
          </a:blip>
          <a:stretch>
            <a:fillRect/>
          </a:stretch>
        </p:blipFill>
        <p:spPr>
          <a:xfrm>
            <a:off x="3140450" y="1436450"/>
            <a:ext cx="2863449" cy="3300800"/>
          </a:xfrm>
          <a:prstGeom prst="rect">
            <a:avLst/>
          </a:prstGeom>
          <a:noFill/>
          <a:ln>
            <a:noFill/>
          </a:ln>
        </p:spPr>
      </p:pic>
      <p:sp>
        <p:nvSpPr>
          <p:cNvPr id="1278" name="Google Shape;1278;p103"/>
          <p:cNvSpPr txBox="1"/>
          <p:nvPr>
            <p:ph idx="3" type="body"/>
          </p:nvPr>
        </p:nvSpPr>
        <p:spPr>
          <a:xfrm>
            <a:off x="5766175" y="2132100"/>
            <a:ext cx="3042300" cy="2656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chemeClr val="dk1"/>
                </a:solidFill>
              </a:rPr>
              <a:t>Business-at-large:</a:t>
            </a:r>
            <a:endParaRPr b="1" sz="1600">
              <a:solidFill>
                <a:schemeClr val="dk1"/>
              </a:solidFill>
            </a:endParaRPr>
          </a:p>
          <a:p>
            <a:pPr indent="0" lvl="0" marL="0" rtl="0" algn="l">
              <a:spcBef>
                <a:spcPts val="0"/>
              </a:spcBef>
              <a:spcAft>
                <a:spcPts val="0"/>
              </a:spcAft>
              <a:buNone/>
            </a:pPr>
            <a:r>
              <a:rPr lang="en" sz="1600">
                <a:solidFill>
                  <a:schemeClr val="dk1"/>
                </a:solidFill>
              </a:rPr>
              <a:t>Might decide to develop it anyway, believing the potential profit is worth the risk.</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800"/>
              </a:spcBef>
              <a:spcAft>
                <a:spcPts val="8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pic>
        <p:nvPicPr>
          <p:cNvPr id="1283" name="Google Shape;1283;p104"/>
          <p:cNvPicPr preferRelativeResize="0"/>
          <p:nvPr/>
        </p:nvPicPr>
        <p:blipFill rotWithShape="1">
          <a:blip r:embed="rId3">
            <a:alphaModFix/>
          </a:blip>
          <a:srcRect b="8776" l="0" r="0" t="18454"/>
          <a:stretch/>
        </p:blipFill>
        <p:spPr>
          <a:xfrm>
            <a:off x="2415675" y="1285312"/>
            <a:ext cx="3470955" cy="3367699"/>
          </a:xfrm>
          <a:prstGeom prst="rect">
            <a:avLst/>
          </a:prstGeom>
          <a:noFill/>
          <a:ln>
            <a:noFill/>
          </a:ln>
        </p:spPr>
      </p:pic>
      <p:pic>
        <p:nvPicPr>
          <p:cNvPr id="1284" name="Google Shape;1284;p104"/>
          <p:cNvPicPr preferRelativeResize="0"/>
          <p:nvPr/>
        </p:nvPicPr>
        <p:blipFill rotWithShape="1">
          <a:blip r:embed="rId4">
            <a:alphaModFix/>
          </a:blip>
          <a:srcRect b="8014" l="0" r="0" t="18455"/>
          <a:stretch/>
        </p:blipFill>
        <p:spPr>
          <a:xfrm flipH="1">
            <a:off x="5398720" y="1285312"/>
            <a:ext cx="3470955" cy="3402700"/>
          </a:xfrm>
          <a:prstGeom prst="rect">
            <a:avLst/>
          </a:prstGeom>
          <a:noFill/>
          <a:ln>
            <a:noFill/>
          </a:ln>
        </p:spPr>
      </p:pic>
      <p:sp>
        <p:nvSpPr>
          <p:cNvPr id="1285" name="Google Shape;128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Should the Security Team Do?</a:t>
            </a:r>
            <a:endParaRPr/>
          </a:p>
        </p:txBody>
      </p:sp>
      <p:sp>
        <p:nvSpPr>
          <p:cNvPr id="1286" name="Google Shape;1286;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7" name="Google Shape;1287;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8" name="Google Shape;1288;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security team must adapt its operations to accommodate a product they know is insecure. </a:t>
            </a:r>
            <a:endParaRPr/>
          </a:p>
          <a:p>
            <a:pPr indent="0" lvl="0" marL="0" rtl="0" algn="l">
              <a:spcBef>
                <a:spcPts val="600"/>
              </a:spcBef>
              <a:spcAft>
                <a:spcPts val="0"/>
              </a:spcAft>
              <a:buNone/>
            </a:pPr>
            <a:r>
              <a:rPr b="1" lang="en"/>
              <a:t>Potential solutions:</a:t>
            </a:r>
            <a:endParaRPr b="1"/>
          </a:p>
        </p:txBody>
      </p:sp>
      <p:sp>
        <p:nvSpPr>
          <p:cNvPr id="1289" name="Google Shape;1289;p104"/>
          <p:cNvSpPr txBox="1"/>
          <p:nvPr>
            <p:ph idx="3" type="body"/>
          </p:nvPr>
        </p:nvSpPr>
        <p:spPr>
          <a:xfrm>
            <a:off x="5989000" y="1466150"/>
            <a:ext cx="2147700" cy="2352300"/>
          </a:xfrm>
          <a:prstGeom prst="rect">
            <a:avLst/>
          </a:prstGeom>
        </p:spPr>
        <p:txBody>
          <a:bodyPr anchorCtr="0" anchor="ctr" bIns="91425" lIns="182875" spcFirstLastPara="1" rIns="91425" wrap="square" tIns="91425">
            <a:noAutofit/>
          </a:bodyPr>
          <a:lstStyle/>
          <a:p>
            <a:pPr indent="0" lvl="0" marL="0" rtl="0" algn="l">
              <a:spcBef>
                <a:spcPts val="0"/>
              </a:spcBef>
              <a:spcAft>
                <a:spcPts val="800"/>
              </a:spcAft>
              <a:buNone/>
            </a:pPr>
            <a:r>
              <a:rPr lang="en" sz="1600">
                <a:solidFill>
                  <a:schemeClr val="lt1"/>
                </a:solidFill>
              </a:rPr>
              <a:t>Advise IT and networking to </a:t>
            </a:r>
            <a:br>
              <a:rPr lang="en" sz="1600">
                <a:solidFill>
                  <a:schemeClr val="lt1"/>
                </a:solidFill>
              </a:rPr>
            </a:br>
            <a:r>
              <a:rPr lang="en" sz="1600">
                <a:solidFill>
                  <a:schemeClr val="lt1"/>
                </a:solidFill>
              </a:rPr>
              <a:t>put in place more sophisticated access controls on important servers and proxies.</a:t>
            </a:r>
            <a:endParaRPr sz="1600">
              <a:solidFill>
                <a:schemeClr val="lt1"/>
              </a:solidFill>
            </a:endParaRPr>
          </a:p>
        </p:txBody>
      </p:sp>
      <p:sp>
        <p:nvSpPr>
          <p:cNvPr id="1290" name="Google Shape;1290;p104"/>
          <p:cNvSpPr txBox="1"/>
          <p:nvPr>
            <p:ph idx="3" type="body"/>
          </p:nvPr>
        </p:nvSpPr>
        <p:spPr>
          <a:xfrm>
            <a:off x="3164375" y="1466150"/>
            <a:ext cx="2147700" cy="2352300"/>
          </a:xfrm>
          <a:prstGeom prst="rect">
            <a:avLst/>
          </a:prstGeom>
        </p:spPr>
        <p:txBody>
          <a:bodyPr anchorCtr="0" anchor="ctr" bIns="91425" lIns="182875" spcFirstLastPara="1" rIns="91425" wrap="square" tIns="91425">
            <a:noAutofit/>
          </a:bodyPr>
          <a:lstStyle/>
          <a:p>
            <a:pPr indent="0" lvl="0" marL="0" rtl="0" algn="l">
              <a:spcBef>
                <a:spcPts val="0"/>
              </a:spcBef>
              <a:spcAft>
                <a:spcPts val="800"/>
              </a:spcAft>
              <a:buNone/>
            </a:pPr>
            <a:r>
              <a:rPr lang="en" sz="1600">
                <a:solidFill>
                  <a:schemeClr val="lt1"/>
                </a:solidFill>
              </a:rPr>
              <a:t>Put in place more aggressive monitoring on data servers likely to </a:t>
            </a:r>
            <a:br>
              <a:rPr lang="en" sz="1600">
                <a:solidFill>
                  <a:schemeClr val="lt1"/>
                </a:solidFill>
              </a:rPr>
            </a:br>
            <a:r>
              <a:rPr lang="en" sz="1600">
                <a:solidFill>
                  <a:schemeClr val="lt1"/>
                </a:solidFill>
              </a:rPr>
              <a:t>be exposed by the new feature.</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57" name="Google Shape;1057;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a:t>
            </a:r>
            <a:endParaRPr/>
          </a:p>
        </p:txBody>
      </p:sp>
      <p:sp>
        <p:nvSpPr>
          <p:cNvPr id="1058" name="Google Shape;1058;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59" name="Google Shape;1059;p8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7"/>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Identify at least three concrete benefits of a healthy security culture.</a:t>
            </a:r>
            <a:endParaRPr sz="1600">
              <a:latin typeface="Roboto"/>
              <a:ea typeface="Roboto"/>
              <a:cs typeface="Roboto"/>
              <a:sym typeface="Roboto"/>
            </a:endParaRPr>
          </a:p>
        </p:txBody>
      </p:sp>
      <p:sp>
        <p:nvSpPr>
          <p:cNvPr id="1061" name="Google Shape;1061;p8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7"/>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Explain</a:t>
            </a:r>
            <a:r>
              <a:rPr lang="en" sz="1600">
                <a:solidFill>
                  <a:schemeClr val="dk1"/>
                </a:solidFill>
                <a:latin typeface="Roboto"/>
                <a:ea typeface="Roboto"/>
                <a:cs typeface="Roboto"/>
                <a:sym typeface="Roboto"/>
              </a:rPr>
              <a:t> the responsibilities of common C-Suite officers, including the CISO.</a:t>
            </a:r>
            <a:endParaRPr sz="1600">
              <a:latin typeface="Roboto"/>
              <a:ea typeface="Roboto"/>
              <a:cs typeface="Roboto"/>
              <a:sym typeface="Roboto"/>
            </a:endParaRPr>
          </a:p>
        </p:txBody>
      </p:sp>
      <p:sp>
        <p:nvSpPr>
          <p:cNvPr id="1065" name="Google Shape;1065;p87"/>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Explain the responsibilities of a </a:t>
            </a:r>
            <a:r>
              <a:rPr lang="en" sz="1600">
                <a:solidFill>
                  <a:schemeClr val="dk1"/>
                </a:solidFill>
              </a:rPr>
              <a:t>s</a:t>
            </a:r>
            <a:r>
              <a:rPr lang="en" sz="1600">
                <a:solidFill>
                  <a:schemeClr val="dk1"/>
                </a:solidFill>
                <a:latin typeface="Roboto"/>
                <a:ea typeface="Roboto"/>
                <a:cs typeface="Roboto"/>
                <a:sym typeface="Roboto"/>
              </a:rPr>
              <a:t>ecurity department.</a:t>
            </a:r>
            <a:endParaRPr sz="1600">
              <a:latin typeface="Roboto"/>
              <a:ea typeface="Roboto"/>
              <a:cs typeface="Roboto"/>
              <a:sym typeface="Roboto"/>
            </a:endParaRPr>
          </a:p>
        </p:txBody>
      </p:sp>
      <p:sp>
        <p:nvSpPr>
          <p:cNvPr id="1066" name="Google Shape;1066;p87"/>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lnSpc>
                <a:spcPct val="150000"/>
              </a:lnSpc>
              <a:spcBef>
                <a:spcPts val="0"/>
              </a:spcBef>
              <a:spcAft>
                <a:spcPts val="0"/>
              </a:spcAft>
              <a:buNone/>
            </a:pPr>
            <a:r>
              <a:rPr lang="en" sz="1600">
                <a:solidFill>
                  <a:schemeClr val="dk1"/>
                </a:solidFill>
                <a:latin typeface="Roboto"/>
                <a:ea typeface="Roboto"/>
                <a:cs typeface="Roboto"/>
                <a:sym typeface="Roboto"/>
              </a:rPr>
              <a:t>Identify appropriate security controls for a given resource and situation.</a:t>
            </a:r>
            <a:endParaRPr sz="1600">
              <a:latin typeface="Roboto"/>
              <a:ea typeface="Roboto"/>
              <a:cs typeface="Roboto"/>
              <a:sym typeface="Roboto"/>
            </a:endParaRPr>
          </a:p>
        </p:txBody>
      </p:sp>
      <p:sp>
        <p:nvSpPr>
          <p:cNvPr id="1067" name="Google Shape;1067;p87"/>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100% Security </a:t>
            </a:r>
            <a:r>
              <a:rPr b="1" lang="en">
                <a:solidFill>
                  <a:schemeClr val="dk1"/>
                </a:solidFill>
                <a:latin typeface="Roboto"/>
                <a:ea typeface="Roboto"/>
                <a:cs typeface="Roboto"/>
                <a:sym typeface="Roboto"/>
              </a:rPr>
              <a:t>is not</a:t>
            </a:r>
            <a:r>
              <a:rPr lang="en">
                <a:solidFill>
                  <a:schemeClr val="dk1"/>
                </a:solidFill>
                <a:latin typeface="Roboto"/>
                <a:ea typeface="Roboto"/>
                <a:cs typeface="Roboto"/>
                <a:sym typeface="Roboto"/>
              </a:rPr>
              <a:t> the Business’s Goal. </a:t>
            </a:r>
            <a:endParaRPr/>
          </a:p>
        </p:txBody>
      </p:sp>
      <p:sp>
        <p:nvSpPr>
          <p:cNvPr id="1296" name="Google Shape;1296;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800"/>
              </a:spcAft>
              <a:buClr>
                <a:schemeClr val="dk1"/>
              </a:buClr>
              <a:buSzPts val="1100"/>
              <a:buFont typeface="Arial"/>
              <a:buNone/>
            </a:pPr>
            <a:r>
              <a:rPr lang="en">
                <a:solidFill>
                  <a:schemeClr val="dk1"/>
                </a:solidFill>
              </a:rPr>
              <a:t>To limit spending and increase profit, businesses often provide only adequate protection for their most important assets.</a:t>
            </a:r>
            <a:endParaRPr/>
          </a:p>
        </p:txBody>
      </p:sp>
      <p:sp>
        <p:nvSpPr>
          <p:cNvPr id="1297" name="Google Shape;1297;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8" name="Google Shape;1298;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99" name="Google Shape;1299;p105"/>
          <p:cNvPicPr preferRelativeResize="0"/>
          <p:nvPr/>
        </p:nvPicPr>
        <p:blipFill rotWithShape="1">
          <a:blip r:embed="rId3">
            <a:alphaModFix/>
          </a:blip>
          <a:srcRect b="26089" l="0" r="0" t="24888"/>
          <a:stretch/>
        </p:blipFill>
        <p:spPr>
          <a:xfrm>
            <a:off x="-12300" y="2044682"/>
            <a:ext cx="9168599" cy="22626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0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solidFill>
                  <a:srgbClr val="6CCCE6"/>
                </a:solidFill>
              </a:rPr>
              <a:t>Security vs. Business: </a:t>
            </a:r>
            <a:endParaRPr>
              <a:solidFill>
                <a:srgbClr val="6CCCE6"/>
              </a:solidFill>
            </a:endParaRPr>
          </a:p>
          <a:p>
            <a:pPr indent="0" lvl="0" marL="0" rtl="0" algn="ctr">
              <a:spcBef>
                <a:spcPts val="0"/>
              </a:spcBef>
              <a:spcAft>
                <a:spcPts val="0"/>
              </a:spcAft>
              <a:buNone/>
            </a:pPr>
            <a:r>
              <a:rPr lang="en"/>
              <a:t>Is the Feature Worth the Risk?</a:t>
            </a:r>
            <a:endParaRPr/>
          </a:p>
        </p:txBody>
      </p:sp>
      <p:sp>
        <p:nvSpPr>
          <p:cNvPr id="1305" name="Google Shape;1305;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6" name="Google Shape;1306;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pic>
        <p:nvPicPr>
          <p:cNvPr id="1311" name="Google Shape;1311;p107"/>
          <p:cNvPicPr preferRelativeResize="0"/>
          <p:nvPr/>
        </p:nvPicPr>
        <p:blipFill rotWithShape="1">
          <a:blip r:embed="rId3">
            <a:alphaModFix/>
          </a:blip>
          <a:srcRect b="0" l="4104" r="0" t="18146"/>
          <a:stretch/>
        </p:blipFill>
        <p:spPr>
          <a:xfrm flipH="1">
            <a:off x="-12299" y="0"/>
            <a:ext cx="9168599" cy="5143500"/>
          </a:xfrm>
          <a:prstGeom prst="rect">
            <a:avLst/>
          </a:prstGeom>
          <a:noFill/>
          <a:ln>
            <a:noFill/>
          </a:ln>
        </p:spPr>
      </p:pic>
      <p:sp>
        <p:nvSpPr>
          <p:cNvPr id="1312" name="Google Shape;1312;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vs. Business: Is the Feature Worth the Risk?</a:t>
            </a:r>
            <a:endParaRPr/>
          </a:p>
        </p:txBody>
      </p:sp>
      <p:sp>
        <p:nvSpPr>
          <p:cNvPr id="1313" name="Google Shape;1313;p107"/>
          <p:cNvSpPr txBox="1"/>
          <p:nvPr>
            <p:ph idx="1" type="subTitle"/>
          </p:nvPr>
        </p:nvSpPr>
        <p:spPr>
          <a:xfrm>
            <a:off x="0" y="675975"/>
            <a:ext cx="9144000" cy="1040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 organization’s engineering team proposes an innovative but insecure new feature for their flagship product.</a:t>
            </a:r>
            <a:endParaRPr/>
          </a:p>
          <a:p>
            <a:pPr indent="0" lvl="0" marL="0" rtl="0" algn="l">
              <a:spcBef>
                <a:spcPts val="900"/>
              </a:spcBef>
              <a:spcAft>
                <a:spcPts val="0"/>
              </a:spcAft>
              <a:buClr>
                <a:schemeClr val="dk1"/>
              </a:buClr>
              <a:buSzPts val="1100"/>
              <a:buFont typeface="Arial"/>
              <a:buNone/>
            </a:pPr>
            <a:r>
              <a:rPr lang="en"/>
              <a:t>The organization performs a </a:t>
            </a:r>
            <a:r>
              <a:rPr b="1" lang="en"/>
              <a:t>risk assessment</a:t>
            </a:r>
            <a:r>
              <a:rPr lang="en"/>
              <a:t> and concludes:</a:t>
            </a:r>
            <a:endParaRPr/>
          </a:p>
          <a:p>
            <a:pPr indent="0" lvl="0" marL="0" rtl="0" algn="l">
              <a:spcBef>
                <a:spcPts val="0"/>
              </a:spcBef>
              <a:spcAft>
                <a:spcPts val="0"/>
              </a:spcAft>
              <a:buNone/>
            </a:pPr>
            <a:r>
              <a:t/>
            </a:r>
            <a:endParaRPr/>
          </a:p>
        </p:txBody>
      </p:sp>
      <p:sp>
        <p:nvSpPr>
          <p:cNvPr id="1314" name="Google Shape;1314;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5" name="Google Shape;1315;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6" name="Google Shape;1316;p107"/>
          <p:cNvSpPr txBox="1"/>
          <p:nvPr>
            <p:ph idx="3" type="body"/>
          </p:nvPr>
        </p:nvSpPr>
        <p:spPr>
          <a:xfrm>
            <a:off x="175" y="3643975"/>
            <a:ext cx="3688200" cy="1151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The feature could lead to a </a:t>
            </a:r>
            <a:br>
              <a:rPr lang="en"/>
            </a:br>
            <a:r>
              <a:rPr lang="en"/>
              <a:t>25% increase in quarterly profits. </a:t>
            </a:r>
            <a:endParaRPr/>
          </a:p>
        </p:txBody>
      </p:sp>
      <p:sp>
        <p:nvSpPr>
          <p:cNvPr id="1317" name="Google Shape;1317;p107"/>
          <p:cNvSpPr txBox="1"/>
          <p:nvPr>
            <p:ph idx="3" type="body"/>
          </p:nvPr>
        </p:nvSpPr>
        <p:spPr>
          <a:xfrm>
            <a:off x="5413850" y="3643975"/>
            <a:ext cx="4007400" cy="1151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The feature would also risk exposing an isolated data server containing customer names, usernames, and email addresses, but no other PII (personally identifiable information).</a:t>
            </a:r>
            <a:endParaRPr/>
          </a:p>
        </p:txBody>
      </p:sp>
      <p:cxnSp>
        <p:nvCxnSpPr>
          <p:cNvPr id="1318" name="Google Shape;1318;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08"/>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In this case, the </a:t>
            </a:r>
            <a:r>
              <a:rPr lang="en">
                <a:solidFill>
                  <a:srgbClr val="6CCCE6"/>
                </a:solidFill>
              </a:rPr>
              <a:t>business objective</a:t>
            </a:r>
            <a:r>
              <a:rPr lang="en"/>
              <a:t> </a:t>
            </a:r>
            <a:br>
              <a:rPr lang="en"/>
            </a:br>
            <a:r>
              <a:rPr lang="en"/>
              <a:t>of achieving profit targets </a:t>
            </a:r>
            <a:br>
              <a:rPr lang="en"/>
            </a:br>
            <a:r>
              <a:rPr lang="en">
                <a:solidFill>
                  <a:srgbClr val="6CCCE6"/>
                </a:solidFill>
              </a:rPr>
              <a:t>overrides the</a:t>
            </a:r>
            <a:r>
              <a:rPr lang="en"/>
              <a:t> </a:t>
            </a:r>
            <a:r>
              <a:rPr lang="en">
                <a:solidFill>
                  <a:srgbClr val="6CCCE6"/>
                </a:solidFill>
              </a:rPr>
              <a:t>risk</a:t>
            </a:r>
            <a:r>
              <a:rPr lang="en"/>
              <a:t> of the strategy.</a:t>
            </a:r>
            <a:endParaRPr/>
          </a:p>
        </p:txBody>
      </p:sp>
      <p:sp>
        <p:nvSpPr>
          <p:cNvPr id="1324" name="Google Shape;1324;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5" name="Google Shape;1325;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Business Wins</a:t>
            </a:r>
            <a:endParaRPr/>
          </a:p>
        </p:txBody>
      </p:sp>
      <p:sp>
        <p:nvSpPr>
          <p:cNvPr id="1331" name="Google Shape;1331;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2" name="Google Shape;1332;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3" name="Google Shape;1333;p109"/>
          <p:cNvSpPr txBox="1"/>
          <p:nvPr/>
        </p:nvSpPr>
        <p:spPr>
          <a:xfrm>
            <a:off x="0" y="1457475"/>
            <a:ext cx="2956800" cy="32643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solidFill>
                  <a:srgbClr val="F75F30"/>
                </a:solidFill>
                <a:latin typeface="Roboto"/>
                <a:ea typeface="Roboto"/>
                <a:cs typeface="Roboto"/>
                <a:sym typeface="Roboto"/>
              </a:rPr>
              <a:t>Con</a:t>
            </a:r>
            <a:endParaRPr b="1" sz="1100">
              <a:solidFill>
                <a:srgbClr val="39DFE3"/>
              </a:solidFill>
              <a:latin typeface="Roboto"/>
              <a:ea typeface="Roboto"/>
              <a:cs typeface="Roboto"/>
              <a:sym typeface="Roboto"/>
            </a:endParaRPr>
          </a:p>
          <a:p>
            <a:pPr indent="0" lvl="0" marL="0" rtl="0" algn="l">
              <a:lnSpc>
                <a:spcPct val="115000"/>
              </a:lnSpc>
              <a:spcBef>
                <a:spcPts val="800"/>
              </a:spcBef>
              <a:spcAft>
                <a:spcPts val="800"/>
              </a:spcAft>
              <a:buNone/>
            </a:pPr>
            <a:r>
              <a:rPr lang="en" sz="1800">
                <a:latin typeface="Roboto"/>
                <a:ea typeface="Roboto"/>
                <a:cs typeface="Roboto"/>
                <a:sym typeface="Roboto"/>
              </a:rPr>
              <a:t>The security team objects to the feature due to its insecurity.</a:t>
            </a:r>
            <a:endParaRPr sz="1800">
              <a:latin typeface="Roboto"/>
              <a:ea typeface="Roboto"/>
              <a:cs typeface="Roboto"/>
              <a:sym typeface="Roboto"/>
            </a:endParaRPr>
          </a:p>
        </p:txBody>
      </p:sp>
      <p:sp>
        <p:nvSpPr>
          <p:cNvPr id="1334" name="Google Shape;1334;p109"/>
          <p:cNvSpPr/>
          <p:nvPr/>
        </p:nvSpPr>
        <p:spPr>
          <a:xfrm>
            <a:off x="3874475" y="839775"/>
            <a:ext cx="4977000" cy="3882000"/>
          </a:xfrm>
          <a:prstGeom prst="rect">
            <a:avLst/>
          </a:prstGeom>
          <a:solidFill>
            <a:srgbClr val="C0F8F7">
              <a:alpha val="88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5" name="Google Shape;1335;p109"/>
          <p:cNvPicPr preferRelativeResize="0"/>
          <p:nvPr/>
        </p:nvPicPr>
        <p:blipFill>
          <a:blip r:embed="rId3">
            <a:alphaModFix/>
          </a:blip>
          <a:stretch>
            <a:fillRect/>
          </a:stretch>
        </p:blipFill>
        <p:spPr>
          <a:xfrm>
            <a:off x="3950375" y="800099"/>
            <a:ext cx="1577295" cy="1577304"/>
          </a:xfrm>
          <a:prstGeom prst="rect">
            <a:avLst/>
          </a:prstGeom>
          <a:noFill/>
          <a:ln>
            <a:noFill/>
          </a:ln>
          <a:effectLst>
            <a:outerShdw blurRad="57150" rotWithShape="0" algn="bl" dir="5400000" dist="19050">
              <a:srgbClr val="A9B7C0">
                <a:alpha val="56000"/>
              </a:srgbClr>
            </a:outerShdw>
          </a:effectLst>
        </p:spPr>
      </p:pic>
      <p:pic>
        <p:nvPicPr>
          <p:cNvPr id="1336" name="Google Shape;1336;p109"/>
          <p:cNvPicPr preferRelativeResize="0"/>
          <p:nvPr/>
        </p:nvPicPr>
        <p:blipFill rotWithShape="1">
          <a:blip r:embed="rId4">
            <a:alphaModFix/>
          </a:blip>
          <a:srcRect b="0" l="0" r="0" t="0"/>
          <a:stretch/>
        </p:blipFill>
        <p:spPr>
          <a:xfrm>
            <a:off x="2233605" y="1064318"/>
            <a:ext cx="1577295" cy="1577304"/>
          </a:xfrm>
          <a:prstGeom prst="rect">
            <a:avLst/>
          </a:prstGeom>
          <a:noFill/>
          <a:ln>
            <a:noFill/>
          </a:ln>
          <a:effectLst>
            <a:outerShdw blurRad="57150" rotWithShape="0" algn="bl" dir="5400000" dist="19050">
              <a:srgbClr val="A9B7C0">
                <a:alpha val="63000"/>
              </a:srgbClr>
            </a:outerShdw>
          </a:effectLst>
        </p:spPr>
      </p:pic>
      <p:sp>
        <p:nvSpPr>
          <p:cNvPr id="1337" name="Google Shape;1337;p109"/>
          <p:cNvSpPr txBox="1"/>
          <p:nvPr/>
        </p:nvSpPr>
        <p:spPr>
          <a:xfrm>
            <a:off x="4601800" y="1457475"/>
            <a:ext cx="4048200" cy="2589600"/>
          </a:xfrm>
          <a:prstGeom prst="rect">
            <a:avLst/>
          </a:prstGeom>
          <a:noFill/>
          <a:ln>
            <a:noFill/>
          </a:ln>
        </p:spPr>
        <p:txBody>
          <a:bodyPr anchorCtr="0" anchor="t" bIns="91425" lIns="1005825" spcFirstLastPara="1" rIns="91425" wrap="square" tIns="91425">
            <a:noAutofit/>
          </a:bodyPr>
          <a:lstStyle/>
          <a:p>
            <a:pPr indent="0" lvl="0" marL="0" rtl="0" algn="l">
              <a:lnSpc>
                <a:spcPct val="115000"/>
              </a:lnSpc>
              <a:spcBef>
                <a:spcPts val="0"/>
              </a:spcBef>
              <a:spcAft>
                <a:spcPts val="0"/>
              </a:spcAft>
              <a:buNone/>
            </a:pPr>
            <a:r>
              <a:rPr b="1" lang="en" sz="2400">
                <a:solidFill>
                  <a:srgbClr val="043461"/>
                </a:solidFill>
                <a:latin typeface="Roboto"/>
                <a:ea typeface="Roboto"/>
                <a:cs typeface="Roboto"/>
                <a:sym typeface="Roboto"/>
              </a:rPr>
              <a:t>Pro</a:t>
            </a:r>
            <a:endParaRPr b="1" sz="1100">
              <a:solidFill>
                <a:srgbClr val="043461"/>
              </a:solidFill>
              <a:latin typeface="Roboto"/>
              <a:ea typeface="Roboto"/>
              <a:cs typeface="Roboto"/>
              <a:sym typeface="Roboto"/>
            </a:endParaRPr>
          </a:p>
          <a:p>
            <a:pPr indent="0" lvl="0" marL="0" rtl="0" algn="l">
              <a:lnSpc>
                <a:spcPct val="115000"/>
              </a:lnSpc>
              <a:spcBef>
                <a:spcPts val="800"/>
              </a:spcBef>
              <a:spcAft>
                <a:spcPts val="800"/>
              </a:spcAft>
              <a:buNone/>
            </a:pPr>
            <a:r>
              <a:rPr lang="en" sz="1800">
                <a:latin typeface="Roboto"/>
                <a:ea typeface="Roboto"/>
                <a:cs typeface="Roboto"/>
                <a:sym typeface="Roboto"/>
              </a:rPr>
              <a:t>T</a:t>
            </a:r>
            <a:r>
              <a:rPr lang="en" sz="1800">
                <a:latin typeface="Roboto"/>
                <a:ea typeface="Roboto"/>
                <a:cs typeface="Roboto"/>
                <a:sym typeface="Roboto"/>
              </a:rPr>
              <a:t>he business decides that the cost of the potential breach—of an isolated server with no sensitive PII—would be less than the potential profit of the feature.</a:t>
            </a:r>
            <a:endParaRPr sz="18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pic>
        <p:nvPicPr>
          <p:cNvPr id="1342" name="Google Shape;1342;p110"/>
          <p:cNvPicPr preferRelativeResize="0"/>
          <p:nvPr/>
        </p:nvPicPr>
        <p:blipFill rotWithShape="1">
          <a:blip r:embed="rId3">
            <a:alphaModFix/>
          </a:blip>
          <a:srcRect b="3209" l="0" r="6419" t="3209"/>
          <a:stretch/>
        </p:blipFill>
        <p:spPr>
          <a:xfrm>
            <a:off x="0" y="0"/>
            <a:ext cx="9144000" cy="5143503"/>
          </a:xfrm>
          <a:prstGeom prst="rect">
            <a:avLst/>
          </a:prstGeom>
          <a:noFill/>
          <a:ln>
            <a:noFill/>
          </a:ln>
        </p:spPr>
      </p:pic>
      <p:sp>
        <p:nvSpPr>
          <p:cNvPr id="1343" name="Google Shape;1343;p110"/>
          <p:cNvSpPr/>
          <p:nvPr/>
        </p:nvSpPr>
        <p:spPr>
          <a:xfrm>
            <a:off x="624875" y="692550"/>
            <a:ext cx="3750000" cy="3764400"/>
          </a:xfrm>
          <a:prstGeom prst="ellipse">
            <a:avLst/>
          </a:prstGeom>
          <a:solidFill>
            <a:srgbClr val="9FECEB">
              <a:alpha val="91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345" name="Google Shape;1345;p110"/>
          <p:cNvSpPr txBox="1"/>
          <p:nvPr>
            <p:ph type="title"/>
          </p:nvPr>
        </p:nvSpPr>
        <p:spPr>
          <a:xfrm>
            <a:off x="683975" y="1322825"/>
            <a:ext cx="3631800" cy="2836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900">
                <a:latin typeface="Roboto"/>
                <a:ea typeface="Roboto"/>
                <a:cs typeface="Roboto"/>
                <a:sym typeface="Roboto"/>
              </a:rPr>
              <a:t>After making a decision, </a:t>
            </a:r>
            <a:br>
              <a:rPr lang="en" sz="1900">
                <a:latin typeface="Roboto"/>
                <a:ea typeface="Roboto"/>
                <a:cs typeface="Roboto"/>
                <a:sym typeface="Roboto"/>
              </a:rPr>
            </a:br>
            <a:r>
              <a:rPr lang="en" sz="1900">
                <a:latin typeface="Roboto"/>
                <a:ea typeface="Roboto"/>
                <a:cs typeface="Roboto"/>
                <a:sym typeface="Roboto"/>
              </a:rPr>
              <a:t>the business updates its security practices to account for the risk they’ve undertaken, and regularly confirms </a:t>
            </a:r>
            <a:br>
              <a:rPr lang="en" sz="1900">
                <a:latin typeface="Roboto"/>
                <a:ea typeface="Roboto"/>
                <a:cs typeface="Roboto"/>
                <a:sym typeface="Roboto"/>
              </a:rPr>
            </a:br>
            <a:r>
              <a:rPr lang="en" sz="1900">
                <a:latin typeface="Roboto"/>
                <a:ea typeface="Roboto"/>
                <a:cs typeface="Roboto"/>
                <a:sym typeface="Roboto"/>
              </a:rPr>
              <a:t>everyone is following the rules.</a:t>
            </a:r>
            <a:endParaRPr sz="1900">
              <a:latin typeface="Roboto"/>
              <a:ea typeface="Roboto"/>
              <a:cs typeface="Roboto"/>
              <a:sym typeface="Roboto"/>
            </a:endParaRPr>
          </a:p>
          <a:p>
            <a:pPr indent="0" lvl="0" marL="0" rtl="0" algn="ctr">
              <a:lnSpc>
                <a:spcPct val="100000"/>
              </a:lnSpc>
              <a:spcBef>
                <a:spcPts val="0"/>
              </a:spcBef>
              <a:spcAft>
                <a:spcPts val="0"/>
              </a:spcAft>
              <a:buClr>
                <a:schemeClr val="dk1"/>
              </a:buClr>
              <a:buSzPts val="1100"/>
              <a:buFont typeface="Arial"/>
              <a:buNone/>
            </a:pPr>
            <a:r>
              <a:rPr lang="en" sz="1900">
                <a:latin typeface="Roboto"/>
                <a:ea typeface="Roboto"/>
                <a:cs typeface="Roboto"/>
                <a:sym typeface="Roboto"/>
              </a:rPr>
              <a:t> </a:t>
            </a:r>
            <a:endParaRPr sz="1900">
              <a:latin typeface="Roboto"/>
              <a:ea typeface="Roboto"/>
              <a:cs typeface="Roboto"/>
              <a:sym typeface="Roboto"/>
            </a:endParaRPr>
          </a:p>
          <a:p>
            <a:pPr indent="0" lvl="0" marL="0" rtl="0" algn="ctr">
              <a:lnSpc>
                <a:spcPct val="100000"/>
              </a:lnSpc>
              <a:spcBef>
                <a:spcPts val="0"/>
              </a:spcBef>
              <a:spcAft>
                <a:spcPts val="0"/>
              </a:spcAft>
              <a:buClr>
                <a:schemeClr val="dk1"/>
              </a:buClr>
              <a:buSzPts val="1100"/>
              <a:buFont typeface="Arial"/>
              <a:buNone/>
            </a:pPr>
            <a:r>
              <a:rPr lang="en" sz="1900">
                <a:latin typeface="Roboto"/>
                <a:ea typeface="Roboto"/>
                <a:cs typeface="Roboto"/>
                <a:sym typeface="Roboto"/>
              </a:rPr>
              <a:t>This is </a:t>
            </a:r>
            <a:r>
              <a:rPr b="1" lang="en" sz="1900">
                <a:latin typeface="Roboto"/>
                <a:ea typeface="Roboto"/>
                <a:cs typeface="Roboto"/>
                <a:sym typeface="Roboto"/>
              </a:rPr>
              <a:t>governance</a:t>
            </a:r>
            <a:r>
              <a:rPr lang="en" sz="1900">
                <a:latin typeface="Roboto"/>
                <a:ea typeface="Roboto"/>
                <a:cs typeface="Roboto"/>
                <a:sym typeface="Roboto"/>
              </a:rPr>
              <a:t> </a:t>
            </a:r>
            <a:br>
              <a:rPr lang="en" sz="1900">
                <a:latin typeface="Roboto"/>
                <a:ea typeface="Roboto"/>
                <a:cs typeface="Roboto"/>
                <a:sym typeface="Roboto"/>
              </a:rPr>
            </a:br>
            <a:r>
              <a:rPr lang="en" sz="1900">
                <a:latin typeface="Roboto"/>
                <a:ea typeface="Roboto"/>
                <a:cs typeface="Roboto"/>
                <a:sym typeface="Roboto"/>
              </a:rPr>
              <a:t>and </a:t>
            </a:r>
            <a:r>
              <a:rPr b="1" lang="en" sz="1900">
                <a:latin typeface="Roboto"/>
                <a:ea typeface="Roboto"/>
                <a:cs typeface="Roboto"/>
                <a:sym typeface="Roboto"/>
              </a:rPr>
              <a:t>compliance</a:t>
            </a:r>
            <a:r>
              <a:rPr lang="en" sz="1900">
                <a:latin typeface="Roboto"/>
                <a:ea typeface="Roboto"/>
                <a:cs typeface="Roboto"/>
                <a:sym typeface="Roboto"/>
              </a:rPr>
              <a:t>.</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1" name="Google Shape;1351;p111"/>
          <p:cNvSpPr txBox="1"/>
          <p:nvPr>
            <p:ph type="title"/>
          </p:nvPr>
        </p:nvSpPr>
        <p:spPr>
          <a:xfrm>
            <a:off x="1400" y="274875"/>
            <a:ext cx="8478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t>Activity:</a:t>
            </a:r>
            <a:r>
              <a:rPr lang="en" sz="3000"/>
              <a:t> </a:t>
            </a:r>
            <a:r>
              <a:rPr lang="en" sz="3000"/>
              <a:t>Considering Security </a:t>
            </a:r>
            <a:br>
              <a:rPr lang="en" sz="3000"/>
            </a:br>
            <a:r>
              <a:rPr lang="en" sz="3000"/>
              <a:t>and Business Objectives</a:t>
            </a:r>
            <a:endParaRPr sz="30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you’ll </a:t>
            </a:r>
            <a:r>
              <a:rPr lang="en" sz="1800">
                <a:solidFill>
                  <a:srgbClr val="24292E"/>
                </a:solidFill>
                <a:latin typeface="Roboto"/>
                <a:ea typeface="Roboto"/>
                <a:cs typeface="Roboto"/>
                <a:sym typeface="Roboto"/>
              </a:rPr>
              <a:t>play the role of a security consultant </a:t>
            </a:r>
            <a:br>
              <a:rPr lang="en" sz="1800">
                <a:solidFill>
                  <a:srgbClr val="24292E"/>
                </a:solidFill>
                <a:latin typeface="Roboto"/>
                <a:ea typeface="Roboto"/>
                <a:cs typeface="Roboto"/>
                <a:sym typeface="Roboto"/>
              </a:rPr>
            </a:br>
            <a:r>
              <a:rPr lang="en" sz="1800">
                <a:solidFill>
                  <a:srgbClr val="24292E"/>
                </a:solidFill>
                <a:latin typeface="Roboto"/>
                <a:ea typeface="Roboto"/>
                <a:cs typeface="Roboto"/>
                <a:sym typeface="Roboto"/>
              </a:rPr>
              <a:t>hired to help a business determine how risky its plans are.</a:t>
            </a:r>
            <a:endParaRPr sz="1800">
              <a:latin typeface="Roboto"/>
              <a:ea typeface="Roboto"/>
              <a:cs typeface="Roboto"/>
              <a:sym typeface="Roboto"/>
            </a:endParaRPr>
          </a:p>
        </p:txBody>
      </p:sp>
      <p:sp>
        <p:nvSpPr>
          <p:cNvPr id="1352" name="Google Shape;1352;p11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
        <p:nvSpPr>
          <p:cNvPr id="1353" name="Google Shape;1353;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1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Culture Framework</a:t>
            </a:r>
            <a:endParaRPr/>
          </a:p>
        </p:txBody>
      </p:sp>
      <p:sp>
        <p:nvSpPr>
          <p:cNvPr id="1369" name="Google Shape;1369;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0" name="Google Shape;1370;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8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Aligning </a:t>
            </a:r>
            <a:br>
              <a:rPr lang="en"/>
            </a:br>
            <a:r>
              <a:rPr lang="en"/>
              <a:t>with an Organization </a:t>
            </a:r>
            <a:endParaRPr/>
          </a:p>
        </p:txBody>
      </p:sp>
      <p:sp>
        <p:nvSpPr>
          <p:cNvPr id="1073" name="Google Shape;1073;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4" name="Google Shape;1074;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Culture</a:t>
            </a:r>
            <a:endParaRPr/>
          </a:p>
        </p:txBody>
      </p:sp>
      <p:sp>
        <p:nvSpPr>
          <p:cNvPr id="1376" name="Google Shape;1376;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7" name="Google Shape;1377;p115"/>
          <p:cNvSpPr txBox="1"/>
          <p:nvPr>
            <p:ph idx="1" type="subTitle"/>
          </p:nvPr>
        </p:nvSpPr>
        <p:spPr>
          <a:xfrm>
            <a:off x="0" y="675975"/>
            <a:ext cx="9144000" cy="726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Strong organizational security begins with making sure employees both:</a:t>
            </a:r>
            <a:endParaRPr/>
          </a:p>
        </p:txBody>
      </p:sp>
      <p:cxnSp>
        <p:nvCxnSpPr>
          <p:cNvPr id="1378" name="Google Shape;1378;p1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79" name="Google Shape;1379;p1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0" name="Google Shape;1380;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81" name="Google Shape;1381;p115"/>
          <p:cNvPicPr preferRelativeResize="0"/>
          <p:nvPr/>
        </p:nvPicPr>
        <p:blipFill rotWithShape="1">
          <a:blip r:embed="rId3">
            <a:alphaModFix/>
          </a:blip>
          <a:srcRect b="3418" l="0" r="0" t="0"/>
          <a:stretch/>
        </p:blipFill>
        <p:spPr>
          <a:xfrm>
            <a:off x="1382300" y="1259250"/>
            <a:ext cx="6117898" cy="3557399"/>
          </a:xfrm>
          <a:prstGeom prst="rect">
            <a:avLst/>
          </a:prstGeom>
          <a:noFill/>
          <a:ln>
            <a:noFill/>
          </a:ln>
        </p:spPr>
      </p:pic>
      <p:sp>
        <p:nvSpPr>
          <p:cNvPr id="1382" name="Google Shape;1382;p115"/>
          <p:cNvSpPr txBox="1"/>
          <p:nvPr/>
        </p:nvSpPr>
        <p:spPr>
          <a:xfrm>
            <a:off x="1789025" y="2191350"/>
            <a:ext cx="2416800" cy="17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C</a:t>
            </a:r>
            <a:r>
              <a:rPr lang="en" sz="1800">
                <a:solidFill>
                  <a:schemeClr val="dk1"/>
                </a:solidFill>
                <a:latin typeface="Roboto Medium"/>
                <a:ea typeface="Roboto Medium"/>
                <a:cs typeface="Roboto Medium"/>
                <a:sym typeface="Roboto Medium"/>
              </a:rPr>
              <a:t>onsider</a:t>
            </a:r>
            <a:br>
              <a:rPr lang="en" sz="1800">
                <a:solidFill>
                  <a:schemeClr val="dk1"/>
                </a:solidFill>
                <a:latin typeface="Roboto Medium"/>
                <a:ea typeface="Roboto Medium"/>
                <a:cs typeface="Roboto Medium"/>
                <a:sym typeface="Roboto Medium"/>
              </a:rPr>
            </a:br>
            <a:r>
              <a:rPr lang="en" sz="1800">
                <a:solidFill>
                  <a:schemeClr val="dk1"/>
                </a:solidFill>
                <a:latin typeface="Roboto Medium"/>
                <a:ea typeface="Roboto Medium"/>
                <a:cs typeface="Roboto Medium"/>
                <a:sym typeface="Roboto Medium"/>
              </a:rPr>
              <a:t>security important</a:t>
            </a:r>
            <a:endParaRPr sz="1800">
              <a:latin typeface="Roboto Medium"/>
              <a:ea typeface="Roboto Medium"/>
              <a:cs typeface="Roboto Medium"/>
              <a:sym typeface="Roboto Medium"/>
            </a:endParaRPr>
          </a:p>
        </p:txBody>
      </p:sp>
      <p:sp>
        <p:nvSpPr>
          <p:cNvPr id="1383" name="Google Shape;1383;p115"/>
          <p:cNvSpPr txBox="1"/>
          <p:nvPr/>
        </p:nvSpPr>
        <p:spPr>
          <a:xfrm>
            <a:off x="4678575" y="2191350"/>
            <a:ext cx="2416800" cy="17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U</a:t>
            </a:r>
            <a:r>
              <a:rPr lang="en" sz="1800">
                <a:solidFill>
                  <a:schemeClr val="dk1"/>
                </a:solidFill>
                <a:latin typeface="Roboto Medium"/>
                <a:ea typeface="Roboto Medium"/>
                <a:cs typeface="Roboto Medium"/>
                <a:sym typeface="Roboto Medium"/>
              </a:rPr>
              <a:t>nderstand the security implications of their decisions</a:t>
            </a:r>
            <a:endParaRPr sz="1800">
              <a:latin typeface="Roboto Medium"/>
              <a:ea typeface="Roboto Medium"/>
              <a:cs typeface="Roboto Medium"/>
              <a:sym typeface="Roboto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16"/>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2600">
                <a:highlight>
                  <a:srgbClr val="FFFF00"/>
                </a:highlight>
              </a:rPr>
              <a:t>Security culture</a:t>
            </a:r>
            <a:r>
              <a:rPr lang="en" sz="2600"/>
              <a:t> is the way members of an organization think about and approach security issues. A healthy security culture has employees who are invested in the organization’s security and “behave securely.”</a:t>
            </a:r>
            <a:endParaRPr sz="2600"/>
          </a:p>
        </p:txBody>
      </p:sp>
      <p:sp>
        <p:nvSpPr>
          <p:cNvPr id="1389" name="Google Shape;1389;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0" name="Google Shape;1390;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6" name="Google Shape;1396;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 health of an organization’s security culture is determined by:</a:t>
            </a:r>
            <a:endParaRPr/>
          </a:p>
          <a:p>
            <a:pPr indent="0" lvl="0" marL="0" rtl="0" algn="l">
              <a:spcBef>
                <a:spcPts val="0"/>
              </a:spcBef>
              <a:spcAft>
                <a:spcPts val="0"/>
              </a:spcAft>
              <a:buNone/>
            </a:pPr>
            <a:r>
              <a:t/>
            </a:r>
            <a:endParaRPr/>
          </a:p>
        </p:txBody>
      </p:sp>
      <p:sp>
        <p:nvSpPr>
          <p:cNvPr id="1397" name="Google Shape;1397;p117"/>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8" name="Google Shape;1398;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Security Culture</a:t>
            </a:r>
            <a:endParaRPr/>
          </a:p>
        </p:txBody>
      </p:sp>
      <p:sp>
        <p:nvSpPr>
          <p:cNvPr id="1399" name="Google Shape;1399;p117"/>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How important employees consider security.</a:t>
            </a:r>
            <a:endParaRPr sz="1600"/>
          </a:p>
        </p:txBody>
      </p:sp>
      <p:sp>
        <p:nvSpPr>
          <p:cNvPr id="1400" name="Google Shape;1400;p117"/>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How aware employees are of common security risks.</a:t>
            </a:r>
            <a:endParaRPr sz="1600"/>
          </a:p>
        </p:txBody>
      </p:sp>
      <p:sp>
        <p:nvSpPr>
          <p:cNvPr id="1401" name="Google Shape;1401;p117"/>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Whether employees know how to avoid insecure behavior.</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18"/>
          <p:cNvSpPr txBox="1"/>
          <p:nvPr>
            <p:ph type="title"/>
          </p:nvPr>
        </p:nvSpPr>
        <p:spPr>
          <a:xfrm>
            <a:off x="25" y="274800"/>
            <a:ext cx="8869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A healthy security culture requires </a:t>
            </a:r>
            <a:r>
              <a:rPr lang="en">
                <a:solidFill>
                  <a:srgbClr val="6CCCE6"/>
                </a:solidFill>
              </a:rPr>
              <a:t>motivating</a:t>
            </a:r>
            <a:r>
              <a:rPr lang="en"/>
              <a:t> employees to value security, and </a:t>
            </a:r>
            <a:r>
              <a:rPr lang="en">
                <a:solidFill>
                  <a:srgbClr val="6CCCE6"/>
                </a:solidFill>
              </a:rPr>
              <a:t>training</a:t>
            </a:r>
            <a:r>
              <a:rPr lang="en"/>
              <a:t> them on how </a:t>
            </a:r>
            <a:br>
              <a:rPr lang="en"/>
            </a:br>
            <a:r>
              <a:rPr lang="en"/>
              <a:t>to avoid insecure behavior.</a:t>
            </a:r>
            <a:endParaRPr/>
          </a:p>
        </p:txBody>
      </p:sp>
      <p:sp>
        <p:nvSpPr>
          <p:cNvPr id="1407" name="Google Shape;1407;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8" name="Google Shape;1408;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4" name="Google Shape;1414;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5" name="Google Shape;1415;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Security Culture Framework Steps</a:t>
            </a:r>
            <a:endParaRPr/>
          </a:p>
        </p:txBody>
      </p:sp>
      <p:sp>
        <p:nvSpPr>
          <p:cNvPr id="1416" name="Google Shape;1416;p119"/>
          <p:cNvSpPr txBox="1"/>
          <p:nvPr>
            <p:ph idx="1" type="subTitle"/>
          </p:nvPr>
        </p:nvSpPr>
        <p:spPr>
          <a:xfrm>
            <a:off x="4089175" y="3124600"/>
            <a:ext cx="4518600" cy="1275000"/>
          </a:xfrm>
          <a:prstGeom prst="rect">
            <a:avLst/>
          </a:prstGeom>
        </p:spPr>
        <p:txBody>
          <a:bodyPr anchorCtr="0" anchor="t" bIns="91425" lIns="457200" spcFirstLastPara="1" rIns="457200" wrap="square" tIns="45700">
            <a:noAutofit/>
          </a:bodyPr>
          <a:lstStyle/>
          <a:p>
            <a:pPr indent="0" lvl="0" marL="0" rtl="0" algn="l">
              <a:lnSpc>
                <a:spcPct val="90000"/>
              </a:lnSpc>
              <a:spcBef>
                <a:spcPts val="0"/>
              </a:spcBef>
              <a:spcAft>
                <a:spcPts val="0"/>
              </a:spcAft>
              <a:buNone/>
            </a:pPr>
            <a:r>
              <a:rPr lang="en">
                <a:solidFill>
                  <a:schemeClr val="dk1"/>
                </a:solidFill>
              </a:rPr>
              <a:t>The </a:t>
            </a:r>
            <a:r>
              <a:rPr b="1" lang="en">
                <a:solidFill>
                  <a:srgbClr val="1475D4"/>
                </a:solidFill>
              </a:rPr>
              <a:t>security culture framework</a:t>
            </a:r>
            <a:r>
              <a:rPr lang="en">
                <a:solidFill>
                  <a:srgbClr val="1475D4"/>
                </a:solidFill>
              </a:rPr>
              <a:t> </a:t>
            </a:r>
            <a:r>
              <a:rPr lang="en">
                <a:solidFill>
                  <a:schemeClr val="dk1"/>
                </a:solidFill>
              </a:rPr>
              <a:t>identifies problems in an organization’s security culture and develops plans to solve them.</a:t>
            </a:r>
            <a:endParaRPr/>
          </a:p>
        </p:txBody>
      </p:sp>
      <p:sp>
        <p:nvSpPr>
          <p:cNvPr id="1417" name="Google Shape;1417;p119"/>
          <p:cNvSpPr/>
          <p:nvPr/>
        </p:nvSpPr>
        <p:spPr>
          <a:xfrm>
            <a:off x="2324575" y="780875"/>
            <a:ext cx="5656434" cy="4006864"/>
          </a:xfrm>
          <a:custGeom>
            <a:rect b="b" l="l" r="r" t="t"/>
            <a:pathLst>
              <a:path extrusionOk="0" h="181676" w="218353">
                <a:moveTo>
                  <a:pt x="170428" y="1"/>
                </a:moveTo>
                <a:lnTo>
                  <a:pt x="168577" y="17291"/>
                </a:lnTo>
                <a:cubicBezTo>
                  <a:pt x="146221" y="17361"/>
                  <a:pt x="124110" y="21728"/>
                  <a:pt x="103431" y="30216"/>
                </a:cubicBezTo>
                <a:cubicBezTo>
                  <a:pt x="83415" y="38425"/>
                  <a:pt x="65146" y="50371"/>
                  <a:pt x="49602" y="65461"/>
                </a:cubicBezTo>
                <a:cubicBezTo>
                  <a:pt x="34233" y="80307"/>
                  <a:pt x="21902" y="98086"/>
                  <a:pt x="13344" y="117683"/>
                </a:cubicBezTo>
                <a:cubicBezTo>
                  <a:pt x="4542" y="137873"/>
                  <a:pt x="1" y="159669"/>
                  <a:pt x="35" y="181676"/>
                </a:cubicBezTo>
                <a:cubicBezTo>
                  <a:pt x="35" y="181676"/>
                  <a:pt x="32631" y="53857"/>
                  <a:pt x="163051" y="53857"/>
                </a:cubicBezTo>
                <a:cubicBezTo>
                  <a:pt x="163598" y="53857"/>
                  <a:pt x="164148" y="53859"/>
                  <a:pt x="164699" y="53864"/>
                </a:cubicBezTo>
                <a:lnTo>
                  <a:pt x="162883" y="71050"/>
                </a:lnTo>
                <a:lnTo>
                  <a:pt x="218353" y="42861"/>
                </a:lnTo>
                <a:lnTo>
                  <a:pt x="170428" y="1"/>
                </a:lnTo>
                <a:close/>
              </a:path>
            </a:pathLst>
          </a:custGeom>
          <a:solidFill>
            <a:srgbClr val="A9D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9"/>
          <p:cNvSpPr/>
          <p:nvPr/>
        </p:nvSpPr>
        <p:spPr>
          <a:xfrm>
            <a:off x="2609725" y="3564125"/>
            <a:ext cx="226800" cy="2268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200">
                <a:solidFill>
                  <a:schemeClr val="lt1"/>
                </a:solidFill>
                <a:latin typeface="Roboto Medium"/>
                <a:ea typeface="Roboto Medium"/>
                <a:cs typeface="Roboto Medium"/>
                <a:sym typeface="Roboto Medium"/>
              </a:rPr>
              <a:t>1</a:t>
            </a:r>
            <a:endParaRPr sz="1200">
              <a:solidFill>
                <a:schemeClr val="lt1"/>
              </a:solidFill>
              <a:latin typeface="Roboto Medium"/>
              <a:ea typeface="Roboto Medium"/>
              <a:cs typeface="Roboto Medium"/>
              <a:sym typeface="Roboto Medium"/>
            </a:endParaRPr>
          </a:p>
        </p:txBody>
      </p:sp>
      <p:cxnSp>
        <p:nvCxnSpPr>
          <p:cNvPr id="1419" name="Google Shape;1419;p119"/>
          <p:cNvCxnSpPr>
            <a:stCxn id="1418" idx="2"/>
          </p:cNvCxnSpPr>
          <p:nvPr/>
        </p:nvCxnSpPr>
        <p:spPr>
          <a:xfrm rot="10800000">
            <a:off x="1680625" y="3677525"/>
            <a:ext cx="929100" cy="0"/>
          </a:xfrm>
          <a:prstGeom prst="straightConnector1">
            <a:avLst/>
          </a:prstGeom>
          <a:noFill/>
          <a:ln cap="flat" cmpd="sng" w="9525">
            <a:solidFill>
              <a:schemeClr val="dk2"/>
            </a:solidFill>
            <a:prstDash val="solid"/>
            <a:round/>
            <a:headEnd len="med" w="med" type="none"/>
            <a:tailEnd len="med" w="med" type="none"/>
          </a:ln>
        </p:spPr>
      </p:cxnSp>
      <p:sp>
        <p:nvSpPr>
          <p:cNvPr id="1420" name="Google Shape;1420;p119"/>
          <p:cNvSpPr txBox="1"/>
          <p:nvPr/>
        </p:nvSpPr>
        <p:spPr>
          <a:xfrm>
            <a:off x="303925" y="3454288"/>
            <a:ext cx="13767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1"/>
                </a:solidFill>
                <a:latin typeface="Roboto Medium"/>
                <a:ea typeface="Roboto Medium"/>
                <a:cs typeface="Roboto Medium"/>
                <a:sym typeface="Roboto Medium"/>
              </a:rPr>
              <a:t>Measure and set goals</a:t>
            </a:r>
            <a:endParaRPr>
              <a:latin typeface="Roboto Medium"/>
              <a:ea typeface="Roboto Medium"/>
              <a:cs typeface="Roboto Medium"/>
              <a:sym typeface="Roboto Medium"/>
            </a:endParaRPr>
          </a:p>
        </p:txBody>
      </p:sp>
      <p:sp>
        <p:nvSpPr>
          <p:cNvPr id="1421" name="Google Shape;1421;p119"/>
          <p:cNvSpPr txBox="1"/>
          <p:nvPr/>
        </p:nvSpPr>
        <p:spPr>
          <a:xfrm>
            <a:off x="836025" y="2702675"/>
            <a:ext cx="13767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1"/>
                </a:solidFill>
                <a:latin typeface="Roboto Medium"/>
                <a:ea typeface="Roboto Medium"/>
                <a:cs typeface="Roboto Medium"/>
                <a:sym typeface="Roboto Medium"/>
              </a:rPr>
              <a:t>Involve the right people</a:t>
            </a:r>
            <a:endParaRPr>
              <a:latin typeface="Roboto Medium"/>
              <a:ea typeface="Roboto Medium"/>
              <a:cs typeface="Roboto Medium"/>
              <a:sym typeface="Roboto Medium"/>
            </a:endParaRPr>
          </a:p>
        </p:txBody>
      </p:sp>
      <p:cxnSp>
        <p:nvCxnSpPr>
          <p:cNvPr id="1422" name="Google Shape;1422;p119"/>
          <p:cNvCxnSpPr/>
          <p:nvPr/>
        </p:nvCxnSpPr>
        <p:spPr>
          <a:xfrm rot="10800000">
            <a:off x="2212725" y="2942725"/>
            <a:ext cx="929100" cy="0"/>
          </a:xfrm>
          <a:prstGeom prst="straightConnector1">
            <a:avLst/>
          </a:prstGeom>
          <a:noFill/>
          <a:ln cap="flat" cmpd="sng" w="9525">
            <a:solidFill>
              <a:schemeClr val="dk2"/>
            </a:solidFill>
            <a:prstDash val="solid"/>
            <a:round/>
            <a:headEnd len="med" w="med" type="none"/>
            <a:tailEnd len="med" w="med" type="none"/>
          </a:ln>
        </p:spPr>
      </p:cxnSp>
      <p:cxnSp>
        <p:nvCxnSpPr>
          <p:cNvPr id="1423" name="Google Shape;1423;p119"/>
          <p:cNvCxnSpPr/>
          <p:nvPr/>
        </p:nvCxnSpPr>
        <p:spPr>
          <a:xfrm rot="10800000">
            <a:off x="2871500" y="2368400"/>
            <a:ext cx="929100" cy="0"/>
          </a:xfrm>
          <a:prstGeom prst="straightConnector1">
            <a:avLst/>
          </a:prstGeom>
          <a:noFill/>
          <a:ln cap="flat" cmpd="sng" w="9525">
            <a:solidFill>
              <a:schemeClr val="dk2"/>
            </a:solidFill>
            <a:prstDash val="solid"/>
            <a:round/>
            <a:headEnd len="med" w="med" type="none"/>
            <a:tailEnd len="med" w="med" type="none"/>
          </a:ln>
        </p:spPr>
      </p:cxnSp>
      <p:sp>
        <p:nvSpPr>
          <p:cNvPr id="1424" name="Google Shape;1424;p119"/>
          <p:cNvSpPr txBox="1"/>
          <p:nvPr/>
        </p:nvSpPr>
        <p:spPr>
          <a:xfrm>
            <a:off x="1494800" y="1991925"/>
            <a:ext cx="13767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1"/>
                </a:solidFill>
                <a:latin typeface="Roboto Medium"/>
                <a:ea typeface="Roboto Medium"/>
                <a:cs typeface="Roboto Medium"/>
                <a:sym typeface="Roboto Medium"/>
              </a:rPr>
              <a:t>Create an action plan </a:t>
            </a:r>
            <a:endParaRPr>
              <a:latin typeface="Roboto Medium"/>
              <a:ea typeface="Roboto Medium"/>
              <a:cs typeface="Roboto Medium"/>
              <a:sym typeface="Roboto Medium"/>
            </a:endParaRPr>
          </a:p>
        </p:txBody>
      </p:sp>
      <p:cxnSp>
        <p:nvCxnSpPr>
          <p:cNvPr id="1425" name="Google Shape;1425;p119"/>
          <p:cNvCxnSpPr/>
          <p:nvPr/>
        </p:nvCxnSpPr>
        <p:spPr>
          <a:xfrm rot="10800000">
            <a:off x="3842750" y="1879763"/>
            <a:ext cx="929100" cy="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119"/>
          <p:cNvSpPr txBox="1"/>
          <p:nvPr/>
        </p:nvSpPr>
        <p:spPr>
          <a:xfrm>
            <a:off x="2466050" y="1503288"/>
            <a:ext cx="13767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1"/>
                </a:solidFill>
                <a:latin typeface="Roboto Medium"/>
                <a:ea typeface="Roboto Medium"/>
                <a:cs typeface="Roboto Medium"/>
                <a:sym typeface="Roboto Medium"/>
              </a:rPr>
              <a:t>Execute</a:t>
            </a:r>
            <a:br>
              <a:rPr lang="en">
                <a:solidFill>
                  <a:schemeClr val="dk1"/>
                </a:solidFill>
                <a:latin typeface="Roboto Medium"/>
                <a:ea typeface="Roboto Medium"/>
                <a:cs typeface="Roboto Medium"/>
                <a:sym typeface="Roboto Medium"/>
              </a:rPr>
            </a:br>
            <a:r>
              <a:rPr lang="en">
                <a:solidFill>
                  <a:schemeClr val="dk1"/>
                </a:solidFill>
                <a:latin typeface="Roboto Medium"/>
                <a:ea typeface="Roboto Medium"/>
                <a:cs typeface="Roboto Medium"/>
                <a:sym typeface="Roboto Medium"/>
              </a:rPr>
              <a:t>the plan </a:t>
            </a:r>
            <a:endParaRPr>
              <a:latin typeface="Roboto Medium"/>
              <a:ea typeface="Roboto Medium"/>
              <a:cs typeface="Roboto Medium"/>
              <a:sym typeface="Roboto Medium"/>
            </a:endParaRPr>
          </a:p>
        </p:txBody>
      </p:sp>
      <p:cxnSp>
        <p:nvCxnSpPr>
          <p:cNvPr id="1427" name="Google Shape;1427;p119"/>
          <p:cNvCxnSpPr>
            <a:endCxn id="1428" idx="3"/>
          </p:cNvCxnSpPr>
          <p:nvPr/>
        </p:nvCxnSpPr>
        <p:spPr>
          <a:xfrm rot="10800000">
            <a:off x="5075850" y="1149400"/>
            <a:ext cx="929100" cy="467400"/>
          </a:xfrm>
          <a:prstGeom prst="straightConnector1">
            <a:avLst/>
          </a:prstGeom>
          <a:noFill/>
          <a:ln cap="flat" cmpd="sng" w="9525">
            <a:solidFill>
              <a:schemeClr val="dk2"/>
            </a:solidFill>
            <a:prstDash val="solid"/>
            <a:round/>
            <a:headEnd len="med" w="med" type="none"/>
            <a:tailEnd len="med" w="med" type="none"/>
          </a:ln>
        </p:spPr>
      </p:cxnSp>
      <p:sp>
        <p:nvSpPr>
          <p:cNvPr id="1428" name="Google Shape;1428;p119"/>
          <p:cNvSpPr txBox="1"/>
          <p:nvPr/>
        </p:nvSpPr>
        <p:spPr>
          <a:xfrm>
            <a:off x="3699150" y="841600"/>
            <a:ext cx="13767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1"/>
                </a:solidFill>
                <a:latin typeface="Roboto Medium"/>
                <a:ea typeface="Roboto Medium"/>
                <a:cs typeface="Roboto Medium"/>
                <a:sym typeface="Roboto Medium"/>
              </a:rPr>
              <a:t>Measure change </a:t>
            </a:r>
            <a:endParaRPr>
              <a:latin typeface="Roboto Medium"/>
              <a:ea typeface="Roboto Medium"/>
              <a:cs typeface="Roboto Medium"/>
              <a:sym typeface="Roboto Medium"/>
            </a:endParaRPr>
          </a:p>
        </p:txBody>
      </p:sp>
      <p:sp>
        <p:nvSpPr>
          <p:cNvPr id="1429" name="Google Shape;1429;p119"/>
          <p:cNvSpPr/>
          <p:nvPr/>
        </p:nvSpPr>
        <p:spPr>
          <a:xfrm>
            <a:off x="3141825" y="2829325"/>
            <a:ext cx="226800" cy="2268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200">
                <a:solidFill>
                  <a:schemeClr val="lt1"/>
                </a:solidFill>
                <a:latin typeface="Roboto Medium"/>
                <a:ea typeface="Roboto Medium"/>
                <a:cs typeface="Roboto Medium"/>
                <a:sym typeface="Roboto Medium"/>
              </a:rPr>
              <a:t>2</a:t>
            </a:r>
            <a:endParaRPr sz="1200">
              <a:solidFill>
                <a:schemeClr val="lt1"/>
              </a:solidFill>
              <a:latin typeface="Roboto Medium"/>
              <a:ea typeface="Roboto Medium"/>
              <a:cs typeface="Roboto Medium"/>
              <a:sym typeface="Roboto Medium"/>
            </a:endParaRPr>
          </a:p>
        </p:txBody>
      </p:sp>
      <p:sp>
        <p:nvSpPr>
          <p:cNvPr id="1430" name="Google Shape;1430;p119"/>
          <p:cNvSpPr/>
          <p:nvPr/>
        </p:nvSpPr>
        <p:spPr>
          <a:xfrm>
            <a:off x="3800600" y="2255000"/>
            <a:ext cx="226800" cy="2268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200">
                <a:solidFill>
                  <a:schemeClr val="lt1"/>
                </a:solidFill>
                <a:latin typeface="Roboto Medium"/>
                <a:ea typeface="Roboto Medium"/>
                <a:cs typeface="Roboto Medium"/>
                <a:sym typeface="Roboto Medium"/>
              </a:rPr>
              <a:t>3</a:t>
            </a:r>
            <a:endParaRPr sz="1200">
              <a:solidFill>
                <a:schemeClr val="lt1"/>
              </a:solidFill>
              <a:latin typeface="Roboto Medium"/>
              <a:ea typeface="Roboto Medium"/>
              <a:cs typeface="Roboto Medium"/>
              <a:sym typeface="Roboto Medium"/>
            </a:endParaRPr>
          </a:p>
        </p:txBody>
      </p:sp>
      <p:sp>
        <p:nvSpPr>
          <p:cNvPr id="1431" name="Google Shape;1431;p119"/>
          <p:cNvSpPr/>
          <p:nvPr/>
        </p:nvSpPr>
        <p:spPr>
          <a:xfrm>
            <a:off x="4771850" y="1765100"/>
            <a:ext cx="226800" cy="2268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200">
                <a:solidFill>
                  <a:schemeClr val="lt1"/>
                </a:solidFill>
                <a:latin typeface="Roboto Medium"/>
                <a:ea typeface="Roboto Medium"/>
                <a:cs typeface="Roboto Medium"/>
                <a:sym typeface="Roboto Medium"/>
              </a:rPr>
              <a:t>4</a:t>
            </a:r>
            <a:endParaRPr sz="1200">
              <a:solidFill>
                <a:schemeClr val="lt1"/>
              </a:solidFill>
              <a:latin typeface="Roboto Medium"/>
              <a:ea typeface="Roboto Medium"/>
              <a:cs typeface="Roboto Medium"/>
              <a:sym typeface="Roboto Medium"/>
            </a:endParaRPr>
          </a:p>
        </p:txBody>
      </p:sp>
      <p:sp>
        <p:nvSpPr>
          <p:cNvPr id="1432" name="Google Shape;1432;p119"/>
          <p:cNvSpPr/>
          <p:nvPr/>
        </p:nvSpPr>
        <p:spPr>
          <a:xfrm>
            <a:off x="6004950" y="1524000"/>
            <a:ext cx="226800" cy="2268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200">
                <a:solidFill>
                  <a:schemeClr val="lt1"/>
                </a:solidFill>
                <a:latin typeface="Roboto Medium"/>
                <a:ea typeface="Roboto Medium"/>
                <a:cs typeface="Roboto Medium"/>
                <a:sym typeface="Roboto Medium"/>
              </a:rPr>
              <a:t>5</a:t>
            </a:r>
            <a:endParaRPr sz="1200">
              <a:solidFill>
                <a:schemeClr val="lt1"/>
              </a:solidFill>
              <a:latin typeface="Roboto Medium"/>
              <a:ea typeface="Roboto Medium"/>
              <a:cs typeface="Roboto Medium"/>
              <a:sym typeface="Roboto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3F0FC"/>
        </a:solidFill>
      </p:bgPr>
    </p:bg>
    <p:spTree>
      <p:nvGrpSpPr>
        <p:cNvPr id="1436" name="Shape 1436"/>
        <p:cNvGrpSpPr/>
        <p:nvPr/>
      </p:nvGrpSpPr>
      <p:grpSpPr>
        <a:xfrm>
          <a:off x="0" y="0"/>
          <a:ext cx="0" cy="0"/>
          <a:chOff x="0" y="0"/>
          <a:chExt cx="0" cy="0"/>
        </a:xfrm>
      </p:grpSpPr>
      <p:pic>
        <p:nvPicPr>
          <p:cNvPr id="1437" name="Google Shape;1437;p120"/>
          <p:cNvPicPr preferRelativeResize="0"/>
          <p:nvPr/>
        </p:nvPicPr>
        <p:blipFill rotWithShape="1">
          <a:blip r:embed="rId3">
            <a:alphaModFix/>
          </a:blip>
          <a:srcRect b="19532" l="0" r="35786" t="4526"/>
          <a:stretch/>
        </p:blipFill>
        <p:spPr>
          <a:xfrm>
            <a:off x="0" y="1"/>
            <a:ext cx="9144003" cy="5143499"/>
          </a:xfrm>
          <a:prstGeom prst="rect">
            <a:avLst/>
          </a:prstGeom>
          <a:noFill/>
          <a:ln>
            <a:noFill/>
          </a:ln>
        </p:spPr>
      </p:pic>
      <p:sp>
        <p:nvSpPr>
          <p:cNvPr id="1438" name="Google Shape;1438;p120"/>
          <p:cNvSpPr/>
          <p:nvPr/>
        </p:nvSpPr>
        <p:spPr>
          <a:xfrm>
            <a:off x="-12300" y="0"/>
            <a:ext cx="9168600" cy="1906500"/>
          </a:xfrm>
          <a:prstGeom prst="rect">
            <a:avLst/>
          </a:prstGeom>
          <a:gradFill>
            <a:gsLst>
              <a:gs pos="0">
                <a:srgbClr val="041F2D"/>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lt1"/>
                </a:solidFill>
              </a:rPr>
              <a:t>Applying the Framework: </a:t>
            </a:r>
            <a:r>
              <a:rPr lang="en">
                <a:solidFill>
                  <a:schemeClr val="lt1"/>
                </a:solidFill>
              </a:rPr>
              <a:t>Security Scenario</a:t>
            </a:r>
            <a:endParaRPr>
              <a:solidFill>
                <a:schemeClr val="lt1"/>
              </a:solidFill>
            </a:endParaRPr>
          </a:p>
        </p:txBody>
      </p:sp>
      <p:sp>
        <p:nvSpPr>
          <p:cNvPr id="1440" name="Google Shape;1440;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1" name="Google Shape;1441;p120"/>
          <p:cNvSpPr txBox="1"/>
          <p:nvPr>
            <p:ph idx="1" type="subTitle"/>
          </p:nvPr>
        </p:nvSpPr>
        <p:spPr>
          <a:xfrm>
            <a:off x="0" y="675975"/>
            <a:ext cx="9144000" cy="364800"/>
          </a:xfrm>
          <a:prstGeom prst="rect">
            <a:avLst/>
          </a:prstGeom>
        </p:spPr>
        <p:txBody>
          <a:bodyPr anchorCtr="0" anchor="t" bIns="91425" lIns="457200" spcFirstLastPara="1" rIns="365750" wrap="square" tIns="91425">
            <a:noAutofit/>
          </a:bodyPr>
          <a:lstStyle/>
          <a:p>
            <a:pPr indent="0" lvl="0" marL="0" rtl="0" algn="l">
              <a:lnSpc>
                <a:spcPct val="115000"/>
              </a:lnSpc>
              <a:spcBef>
                <a:spcPts val="0"/>
              </a:spcBef>
              <a:spcAft>
                <a:spcPts val="800"/>
              </a:spcAft>
              <a:buNone/>
            </a:pPr>
            <a:r>
              <a:rPr lang="en">
                <a:solidFill>
                  <a:schemeClr val="lt1"/>
                </a:solidFill>
              </a:rPr>
              <a:t>Employees are receiving emails to their work accounts from external sources. </a:t>
            </a:r>
            <a:endParaRPr>
              <a:solidFill>
                <a:schemeClr val="lt1"/>
              </a:solidFill>
            </a:endParaRPr>
          </a:p>
        </p:txBody>
      </p:sp>
      <p:sp>
        <p:nvSpPr>
          <p:cNvPr id="1442" name="Google Shape;1442;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3" name="Google Shape;1443;p120"/>
          <p:cNvSpPr txBox="1"/>
          <p:nvPr>
            <p:ph idx="3" type="body"/>
          </p:nvPr>
        </p:nvSpPr>
        <p:spPr>
          <a:xfrm>
            <a:off x="175" y="1238375"/>
            <a:ext cx="4380900" cy="1407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lt1"/>
                </a:solidFill>
              </a:rPr>
              <a:t>Employees are clicking on links and downloading attachments in these emails. </a:t>
            </a:r>
            <a:endParaRPr>
              <a:solidFill>
                <a:schemeClr val="lt1"/>
              </a:solidFill>
            </a:endParaRPr>
          </a:p>
          <a:p>
            <a:pPr indent="0" lvl="0" marL="0" rtl="0" algn="l">
              <a:spcBef>
                <a:spcPts val="800"/>
              </a:spcBef>
              <a:spcAft>
                <a:spcPts val="0"/>
              </a:spcAft>
              <a:buClr>
                <a:schemeClr val="dk1"/>
              </a:buClr>
              <a:buSzPts val="1100"/>
              <a:buFont typeface="Arial"/>
              <a:buNone/>
            </a:pPr>
            <a:r>
              <a:rPr lang="en">
                <a:solidFill>
                  <a:schemeClr val="lt1"/>
                </a:solidFill>
              </a:rPr>
              <a:t>The organization’s security team determined that many of the links and attachments contain malware.</a:t>
            </a:r>
            <a:endParaRPr>
              <a:solidFill>
                <a:schemeClr val="lt1"/>
              </a:solidFill>
            </a:endParaRPr>
          </a:p>
          <a:p>
            <a:pPr indent="0" lvl="0" marL="0" rtl="0" algn="l">
              <a:spcBef>
                <a:spcPts val="800"/>
              </a:spcBef>
              <a:spcAft>
                <a:spcPts val="800"/>
              </a:spcAft>
              <a:buNone/>
            </a:pPr>
            <a:r>
              <a:t/>
            </a:r>
            <a:endParaRPr>
              <a:solidFill>
                <a:schemeClr val="lt1"/>
              </a:solidFill>
            </a:endParaRPr>
          </a:p>
        </p:txBody>
      </p:sp>
      <p:cxnSp>
        <p:nvCxnSpPr>
          <p:cNvPr id="1444" name="Google Shape;1444;p120"/>
          <p:cNvCxnSpPr/>
          <p:nvPr/>
        </p:nvCxnSpPr>
        <p:spPr>
          <a:xfrm>
            <a:off x="274375" y="640080"/>
            <a:ext cx="8595600" cy="102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8" name="Shape 1448"/>
        <p:cNvGrpSpPr/>
        <p:nvPr/>
      </p:nvGrpSpPr>
      <p:grpSpPr>
        <a:xfrm>
          <a:off x="0" y="0"/>
          <a:ext cx="0" cy="0"/>
          <a:chOff x="0" y="0"/>
          <a:chExt cx="0" cy="0"/>
        </a:xfrm>
      </p:grpSpPr>
      <p:sp>
        <p:nvSpPr>
          <p:cNvPr id="1449" name="Google Shape;1449;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1: Measure and Set Goals</a:t>
            </a:r>
            <a:endParaRPr>
              <a:solidFill>
                <a:schemeClr val="dk1"/>
              </a:solidFill>
            </a:endParaRPr>
          </a:p>
        </p:txBody>
      </p:sp>
      <p:sp>
        <p:nvSpPr>
          <p:cNvPr id="1450" name="Google Shape;1450;p121"/>
          <p:cNvSpPr txBox="1"/>
          <p:nvPr>
            <p:ph idx="1" type="subTitle"/>
          </p:nvPr>
        </p:nvSpPr>
        <p:spPr>
          <a:xfrm>
            <a:off x="0" y="675975"/>
            <a:ext cx="92535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Hire a penetration testing firm to begin a phishing campaign that will send out phishing emails to users in the company. The firm will then keep track of how many users fall for the phishing emails.</a:t>
            </a:r>
            <a:endParaRPr sz="1600"/>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451" name="Google Shape;145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452" name="Google Shape;1452;p121"/>
          <p:cNvCxnSpPr/>
          <p:nvPr/>
        </p:nvCxnSpPr>
        <p:spPr>
          <a:xfrm rot="10800000">
            <a:off x="4984248" y="3979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1453" name="Google Shape;1453;p121"/>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cxnSp>
        <p:nvCxnSpPr>
          <p:cNvPr id="1454" name="Google Shape;1454;p121"/>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1455" name="Google Shape;1455;p121"/>
          <p:cNvCxnSpPr/>
          <p:nvPr/>
        </p:nvCxnSpPr>
        <p:spPr>
          <a:xfrm rot="10800000">
            <a:off x="457250" y="3446450"/>
            <a:ext cx="3031500" cy="0"/>
          </a:xfrm>
          <a:prstGeom prst="straightConnector1">
            <a:avLst/>
          </a:prstGeom>
          <a:noFill/>
          <a:ln cap="flat" cmpd="sng" w="9525">
            <a:solidFill>
              <a:srgbClr val="A9B7C0"/>
            </a:solidFill>
            <a:prstDash val="solid"/>
            <a:round/>
            <a:headEnd len="sm" w="sm" type="none"/>
            <a:tailEnd len="sm" w="sm" type="none"/>
          </a:ln>
        </p:spPr>
      </p:cxnSp>
      <p:cxnSp>
        <p:nvCxnSpPr>
          <p:cNvPr id="1456" name="Google Shape;1456;p121"/>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457" name="Google Shape;1457;p121"/>
          <p:cNvSpPr/>
          <p:nvPr/>
        </p:nvSpPr>
        <p:spPr>
          <a:xfrm rot="-4979340">
            <a:off x="3196687" y="1456287"/>
            <a:ext cx="2767493" cy="2771887"/>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21"/>
          <p:cNvSpPr/>
          <p:nvPr/>
        </p:nvSpPr>
        <p:spPr>
          <a:xfrm rot="7923045">
            <a:off x="3174958" y="1453927"/>
            <a:ext cx="2774756" cy="2775201"/>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21"/>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21"/>
          <p:cNvSpPr/>
          <p:nvPr/>
        </p:nvSpPr>
        <p:spPr>
          <a:xfrm rot="4022619">
            <a:off x="5320201" y="2220795"/>
            <a:ext cx="577648" cy="579030"/>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21"/>
          <p:cNvSpPr/>
          <p:nvPr/>
        </p:nvSpPr>
        <p:spPr>
          <a:xfrm rot="-6818172">
            <a:off x="5317472" y="2211275"/>
            <a:ext cx="577660" cy="578915"/>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21"/>
          <p:cNvSpPr/>
          <p:nvPr/>
        </p:nvSpPr>
        <p:spPr>
          <a:xfrm rot="-9361798">
            <a:off x="3184638" y="1447961"/>
            <a:ext cx="2776555" cy="2773451"/>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21"/>
          <p:cNvSpPr/>
          <p:nvPr/>
        </p:nvSpPr>
        <p:spPr>
          <a:xfrm rot="-8939422">
            <a:off x="3649612" y="3442339"/>
            <a:ext cx="578242" cy="578192"/>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21"/>
          <p:cNvSpPr/>
          <p:nvPr/>
        </p:nvSpPr>
        <p:spPr>
          <a:xfrm rot="1821421">
            <a:off x="3649857" y="3442103"/>
            <a:ext cx="578171" cy="578109"/>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21"/>
          <p:cNvSpPr/>
          <p:nvPr/>
        </p:nvSpPr>
        <p:spPr>
          <a:xfrm rot="-598995">
            <a:off x="3189261" y="1467415"/>
            <a:ext cx="2777455" cy="2773180"/>
          </a:xfrm>
          <a:prstGeom prst="blockArc">
            <a:avLst>
              <a:gd fmla="val 12513247" name="adj1"/>
              <a:gd fmla="val 16867657" name="adj2"/>
              <a:gd fmla="val 20844" name="adj3"/>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21"/>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21"/>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21"/>
          <p:cNvSpPr/>
          <p:nvPr/>
        </p:nvSpPr>
        <p:spPr>
          <a:xfrm rot="8347474">
            <a:off x="4931456" y="3431417"/>
            <a:ext cx="578072" cy="578435"/>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21"/>
          <p:cNvSpPr/>
          <p:nvPr/>
        </p:nvSpPr>
        <p:spPr>
          <a:xfrm rot="-2492975">
            <a:off x="4931530" y="3431343"/>
            <a:ext cx="578047" cy="578644"/>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21"/>
          <p:cNvSpPr/>
          <p:nvPr/>
        </p:nvSpPr>
        <p:spPr>
          <a:xfrm rot="-4555659">
            <a:off x="3248102" y="2209369"/>
            <a:ext cx="577429" cy="578884"/>
          </a:xfrm>
          <a:prstGeom prst="pie">
            <a:avLst>
              <a:gd fmla="val 6190354" name="adj1"/>
              <a:gd fmla="val 14996165" name="adj2"/>
            </a:avLst>
          </a:prstGeom>
          <a:solidFill>
            <a:srgbClr val="FECF48"/>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21"/>
          <p:cNvSpPr/>
          <p:nvPr/>
        </p:nvSpPr>
        <p:spPr>
          <a:xfrm rot="6205784">
            <a:off x="3248236" y="2209364"/>
            <a:ext cx="577388" cy="578847"/>
          </a:xfrm>
          <a:prstGeom prst="pie">
            <a:avLst>
              <a:gd fmla="val 4028252" name="adj1"/>
              <a:gd fmla="val 17183677" name="adj2"/>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21"/>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473" name="Google Shape;1473;p121"/>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1474" name="Google Shape;1474;p121"/>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02</a:t>
            </a:r>
            <a:endParaRPr b="1" sz="1600">
              <a:solidFill>
                <a:srgbClr val="A9B7C0"/>
              </a:solidFill>
              <a:latin typeface="Roboto"/>
              <a:ea typeface="Roboto"/>
              <a:cs typeface="Roboto"/>
              <a:sym typeface="Roboto"/>
            </a:endParaRPr>
          </a:p>
        </p:txBody>
      </p:sp>
      <p:sp>
        <p:nvSpPr>
          <p:cNvPr id="1475" name="Google Shape;1475;p121"/>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1476" name="Google Shape;1476;p121"/>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04</a:t>
            </a:r>
            <a:endParaRPr b="1" sz="1600">
              <a:solidFill>
                <a:srgbClr val="A9B7C0"/>
              </a:solidFill>
              <a:latin typeface="Roboto"/>
              <a:ea typeface="Roboto"/>
              <a:cs typeface="Roboto"/>
              <a:sym typeface="Roboto"/>
            </a:endParaRPr>
          </a:p>
        </p:txBody>
      </p:sp>
      <p:sp>
        <p:nvSpPr>
          <p:cNvPr id="1477" name="Google Shape;1477;p121"/>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indent="0" lvl="0" marL="0" rtl="0" algn="l">
              <a:spcBef>
                <a:spcPts val="1600"/>
              </a:spcBef>
              <a:spcAft>
                <a:spcPts val="0"/>
              </a:spcAft>
              <a:buNone/>
            </a:pPr>
            <a:r>
              <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1478" name="Google Shape;1478;p121"/>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Execute the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1479" name="Google Shape;1479;p121"/>
          <p:cNvSpPr txBox="1"/>
          <p:nvPr/>
        </p:nvSpPr>
        <p:spPr>
          <a:xfrm>
            <a:off x="0" y="2078050"/>
            <a:ext cx="2923800" cy="1234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a:highlight>
                  <a:srgbClr val="FECF48"/>
                </a:highlight>
                <a:latin typeface="Roboto"/>
                <a:ea typeface="Roboto"/>
                <a:cs typeface="Roboto"/>
                <a:sym typeface="Roboto"/>
              </a:rPr>
              <a:t>Measure and set goals</a:t>
            </a:r>
            <a:r>
              <a:rPr b="1" lang="en">
                <a:highlight>
                  <a:srgbClr val="FECF48"/>
                </a:highlight>
                <a:latin typeface="Roboto"/>
                <a:ea typeface="Roboto"/>
                <a:cs typeface="Roboto"/>
                <a:sym typeface="Roboto"/>
              </a:rPr>
              <a:t> </a:t>
            </a:r>
            <a:br>
              <a:rPr b="1" lang="en" sz="1200">
                <a:latin typeface="Roboto"/>
                <a:ea typeface="Roboto"/>
                <a:cs typeface="Roboto"/>
                <a:sym typeface="Roboto"/>
              </a:rPr>
            </a:br>
            <a:r>
              <a:rPr lang="en" sz="1200">
                <a:latin typeface="Roboto"/>
                <a:ea typeface="Roboto"/>
                <a:cs typeface="Roboto"/>
                <a:sym typeface="Roboto"/>
              </a:rPr>
              <a:t>Set a click rate goal of 5%. Measure this data to determine (1) what percentage of employees fall victim to the phishing and (2) which employees specifically.</a:t>
            </a:r>
            <a:endParaRPr sz="1200">
              <a:latin typeface="Roboto"/>
              <a:ea typeface="Roboto"/>
              <a:cs typeface="Roboto"/>
              <a:sym typeface="Roboto"/>
            </a:endParaRPr>
          </a:p>
        </p:txBody>
      </p:sp>
      <p:sp>
        <p:nvSpPr>
          <p:cNvPr id="1480" name="Google Shape;1480;p121"/>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sz="1000">
                <a:solidFill>
                  <a:srgbClr val="A9B7C0"/>
                </a:solidFill>
                <a:latin typeface="Roboto"/>
                <a:ea typeface="Roboto"/>
                <a:cs typeface="Roboto"/>
                <a:sym typeface="Roboto"/>
              </a:rPr>
              <a:t>Involve</a:t>
            </a:r>
            <a:r>
              <a:rPr b="1" lang="en" sz="1000">
                <a:solidFill>
                  <a:srgbClr val="A9B7C0"/>
                </a:solidFill>
                <a:latin typeface="Roboto"/>
                <a:ea typeface="Roboto"/>
                <a:cs typeface="Roboto"/>
                <a:sym typeface="Roboto"/>
              </a:rPr>
              <a:t> the right people</a:t>
            </a:r>
            <a:br>
              <a:rPr b="1" lang="en" sz="1000">
                <a:solidFill>
                  <a:srgbClr val="A9B7C0"/>
                </a:solidFill>
                <a:latin typeface="Roboto"/>
                <a:ea typeface="Roboto"/>
                <a:cs typeface="Roboto"/>
                <a:sym typeface="Roboto"/>
              </a:rPr>
            </a:br>
            <a:endParaRPr b="1" sz="800">
              <a:solidFill>
                <a:srgbClr val="A9B7C0"/>
              </a:solidFill>
              <a:latin typeface="Roboto"/>
              <a:ea typeface="Roboto"/>
              <a:cs typeface="Roboto"/>
              <a:sym typeface="Roboto"/>
            </a:endParaRPr>
          </a:p>
        </p:txBody>
      </p:sp>
      <p:sp>
        <p:nvSpPr>
          <p:cNvPr id="1481" name="Google Shape;1481;p121"/>
          <p:cNvSpPr txBox="1"/>
          <p:nvPr/>
        </p:nvSpPr>
        <p:spPr>
          <a:xfrm>
            <a:off x="5715000" y="39830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Create an action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1482" name="Google Shape;1482;p121"/>
          <p:cNvSpPr txBox="1"/>
          <p:nvPr/>
        </p:nvSpPr>
        <p:spPr>
          <a:xfrm>
            <a:off x="457250" y="1706850"/>
            <a:ext cx="2980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6" name="Shape 1486"/>
        <p:cNvGrpSpPr/>
        <p:nvPr/>
      </p:nvGrpSpPr>
      <p:grpSpPr>
        <a:xfrm>
          <a:off x="0" y="0"/>
          <a:ext cx="0" cy="0"/>
          <a:chOff x="0" y="0"/>
          <a:chExt cx="0" cy="0"/>
        </a:xfrm>
      </p:grpSpPr>
      <p:cxnSp>
        <p:nvCxnSpPr>
          <p:cNvPr id="1487" name="Google Shape;1487;p122"/>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sp>
        <p:nvSpPr>
          <p:cNvPr id="1488" name="Google Shape;1488;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2: Involve the Right People</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489" name="Google Shape;1489;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Since this training will affect all members of the organization, inform the executive team about the problem and your decision to implement training.</a:t>
            </a:r>
            <a:endParaRPr sz="1600"/>
          </a:p>
        </p:txBody>
      </p:sp>
      <p:sp>
        <p:nvSpPr>
          <p:cNvPr id="1490" name="Google Shape;1490;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491" name="Google Shape;1491;p122"/>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1492" name="Google Shape;1492;p122"/>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cxnSp>
        <p:nvCxnSpPr>
          <p:cNvPr id="1493" name="Google Shape;1493;p122"/>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494" name="Google Shape;1494;p122"/>
          <p:cNvSpPr/>
          <p:nvPr/>
        </p:nvSpPr>
        <p:spPr>
          <a:xfrm rot="-4979340">
            <a:off x="3196687" y="1456287"/>
            <a:ext cx="2767493" cy="2771887"/>
          </a:xfrm>
          <a:prstGeom prst="blockArc">
            <a:avLst>
              <a:gd fmla="val 12602522" name="adj1"/>
              <a:gd fmla="val 16867657" name="adj2"/>
              <a:gd fmla="val 20844" name="adj3"/>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22"/>
          <p:cNvSpPr/>
          <p:nvPr/>
        </p:nvSpPr>
        <p:spPr>
          <a:xfrm rot="7923045">
            <a:off x="3174958" y="1453927"/>
            <a:ext cx="2774756" cy="2775201"/>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22"/>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22"/>
          <p:cNvSpPr/>
          <p:nvPr/>
        </p:nvSpPr>
        <p:spPr>
          <a:xfrm rot="4022619">
            <a:off x="5320201" y="2220795"/>
            <a:ext cx="577648" cy="579030"/>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22"/>
          <p:cNvSpPr/>
          <p:nvPr/>
        </p:nvSpPr>
        <p:spPr>
          <a:xfrm rot="-6818172">
            <a:off x="5317472" y="2211275"/>
            <a:ext cx="577660" cy="578915"/>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22"/>
          <p:cNvSpPr/>
          <p:nvPr/>
        </p:nvSpPr>
        <p:spPr>
          <a:xfrm rot="-9361798">
            <a:off x="3184638" y="1447961"/>
            <a:ext cx="2776555" cy="2773451"/>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22"/>
          <p:cNvSpPr/>
          <p:nvPr/>
        </p:nvSpPr>
        <p:spPr>
          <a:xfrm rot="-8939422">
            <a:off x="3649612" y="3442339"/>
            <a:ext cx="578242" cy="578192"/>
          </a:xfrm>
          <a:prstGeom prst="pie">
            <a:avLst>
              <a:gd fmla="val 6190354" name="adj1"/>
              <a:gd fmla="val 14996165" name="adj2"/>
            </a:avLst>
          </a:prstGeom>
          <a:solidFill>
            <a:srgbClr val="9EE24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22"/>
          <p:cNvSpPr/>
          <p:nvPr/>
        </p:nvSpPr>
        <p:spPr>
          <a:xfrm rot="1821421">
            <a:off x="3649857" y="3442103"/>
            <a:ext cx="578171" cy="578109"/>
          </a:xfrm>
          <a:prstGeom prst="pie">
            <a:avLst>
              <a:gd fmla="val 4028252" name="adj1"/>
              <a:gd fmla="val 17183677" name="adj2"/>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22"/>
          <p:cNvSpPr/>
          <p:nvPr/>
        </p:nvSpPr>
        <p:spPr>
          <a:xfrm rot="-598995">
            <a:off x="3189261" y="1467415"/>
            <a:ext cx="2777455" cy="2773180"/>
          </a:xfrm>
          <a:prstGeom prst="blockArc">
            <a:avLst>
              <a:gd fmla="val 12513247" name="adj1"/>
              <a:gd fmla="val 16867657" name="adj2"/>
              <a:gd fmla="val 20844" name="adj3"/>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22"/>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22"/>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22"/>
          <p:cNvSpPr/>
          <p:nvPr/>
        </p:nvSpPr>
        <p:spPr>
          <a:xfrm rot="8347474">
            <a:off x="4931456" y="3431417"/>
            <a:ext cx="578072" cy="578435"/>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22"/>
          <p:cNvSpPr/>
          <p:nvPr/>
        </p:nvSpPr>
        <p:spPr>
          <a:xfrm rot="-2492975">
            <a:off x="4931530" y="3431343"/>
            <a:ext cx="578047" cy="578644"/>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22"/>
          <p:cNvSpPr/>
          <p:nvPr/>
        </p:nvSpPr>
        <p:spPr>
          <a:xfrm rot="-4555659">
            <a:off x="3248102" y="2209369"/>
            <a:ext cx="577429" cy="578884"/>
          </a:xfrm>
          <a:prstGeom prst="pie">
            <a:avLst>
              <a:gd fmla="val 6190354" name="adj1"/>
              <a:gd fmla="val 14996165" name="adj2"/>
            </a:avLst>
          </a:prstGeom>
          <a:solidFill>
            <a:srgbClr val="FECF48"/>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22"/>
          <p:cNvSpPr/>
          <p:nvPr/>
        </p:nvSpPr>
        <p:spPr>
          <a:xfrm rot="6205784">
            <a:off x="3248236" y="2209364"/>
            <a:ext cx="577388" cy="578847"/>
          </a:xfrm>
          <a:prstGeom prst="pie">
            <a:avLst>
              <a:gd fmla="val 4028252" name="adj1"/>
              <a:gd fmla="val 17183677" name="adj2"/>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22"/>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510" name="Google Shape;1510;p122"/>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1511" name="Google Shape;1511;p122"/>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02</a:t>
            </a:r>
            <a:endParaRPr b="1" sz="1600">
              <a:solidFill>
                <a:schemeClr val="dk1"/>
              </a:solidFill>
              <a:latin typeface="Roboto"/>
              <a:ea typeface="Roboto"/>
              <a:cs typeface="Roboto"/>
              <a:sym typeface="Roboto"/>
            </a:endParaRPr>
          </a:p>
        </p:txBody>
      </p:sp>
      <p:sp>
        <p:nvSpPr>
          <p:cNvPr id="1512" name="Google Shape;1512;p122"/>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1513" name="Google Shape;1513;p122"/>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04</a:t>
            </a:r>
            <a:endParaRPr b="1" sz="1600">
              <a:solidFill>
                <a:srgbClr val="A9B7C0"/>
              </a:solidFill>
              <a:latin typeface="Roboto"/>
              <a:ea typeface="Roboto"/>
              <a:cs typeface="Roboto"/>
              <a:sym typeface="Roboto"/>
            </a:endParaRPr>
          </a:p>
        </p:txBody>
      </p:sp>
      <p:sp>
        <p:nvSpPr>
          <p:cNvPr id="1514" name="Google Shape;1514;p122"/>
          <p:cNvSpPr txBox="1"/>
          <p:nvPr/>
        </p:nvSpPr>
        <p:spPr>
          <a:xfrm>
            <a:off x="0" y="2078050"/>
            <a:ext cx="29691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dk1"/>
                </a:solidFill>
                <a:latin typeface="Roboto"/>
                <a:ea typeface="Roboto"/>
                <a:cs typeface="Roboto"/>
                <a:sym typeface="Roboto"/>
              </a:rPr>
              <a:t>Measure and set goals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Set a click rate goal of 5%. Measure this data to determine (1) what percentage of employees fall victim to the phishing and (2) which employees specifically.</a:t>
            </a:r>
            <a:endParaRPr sz="1000">
              <a:latin typeface="Roboto"/>
              <a:ea typeface="Roboto"/>
              <a:cs typeface="Roboto"/>
              <a:sym typeface="Roboto"/>
            </a:endParaRPr>
          </a:p>
        </p:txBody>
      </p:sp>
      <p:sp>
        <p:nvSpPr>
          <p:cNvPr id="1515" name="Google Shape;1515;p122"/>
          <p:cNvSpPr txBox="1"/>
          <p:nvPr/>
        </p:nvSpPr>
        <p:spPr>
          <a:xfrm>
            <a:off x="0" y="3449650"/>
            <a:ext cx="2809500" cy="12987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solidFill>
                  <a:schemeClr val="dk1"/>
                </a:solidFill>
                <a:highlight>
                  <a:srgbClr val="9EE244"/>
                </a:highlight>
                <a:latin typeface="Roboto"/>
                <a:ea typeface="Roboto"/>
                <a:cs typeface="Roboto"/>
                <a:sym typeface="Roboto"/>
              </a:rPr>
              <a:t>Involve the right people</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CEO and/or CIO, director of HR, and the person in charge of internal training and communication.  </a:t>
            </a:r>
            <a:endParaRPr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cxnSp>
        <p:nvCxnSpPr>
          <p:cNvPr id="1516" name="Google Shape;1516;p122"/>
          <p:cNvCxnSpPr/>
          <p:nvPr/>
        </p:nvCxnSpPr>
        <p:spPr>
          <a:xfrm rot="10800000">
            <a:off x="4984248" y="3979850"/>
            <a:ext cx="3231900" cy="0"/>
          </a:xfrm>
          <a:prstGeom prst="straightConnector1">
            <a:avLst/>
          </a:prstGeom>
          <a:noFill/>
          <a:ln cap="flat" cmpd="sng" w="9525">
            <a:solidFill>
              <a:srgbClr val="A9B7C0"/>
            </a:solidFill>
            <a:prstDash val="solid"/>
            <a:round/>
            <a:headEnd len="sm" w="sm" type="none"/>
            <a:tailEnd len="sm" w="sm" type="none"/>
          </a:ln>
        </p:spPr>
      </p:cxnSp>
      <p:sp>
        <p:nvSpPr>
          <p:cNvPr id="1517" name="Google Shape;1517;p122"/>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indent="0" lvl="0" marL="0" rtl="0" algn="l">
              <a:spcBef>
                <a:spcPts val="1600"/>
              </a:spcBef>
              <a:spcAft>
                <a:spcPts val="0"/>
              </a:spcAft>
              <a:buNone/>
            </a:pPr>
            <a:r>
              <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1518" name="Google Shape;1518;p122"/>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Execute the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1519" name="Google Shape;1519;p122"/>
          <p:cNvSpPr txBox="1"/>
          <p:nvPr/>
        </p:nvSpPr>
        <p:spPr>
          <a:xfrm>
            <a:off x="5715000" y="39830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Create an action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3" name="Shape 1523"/>
        <p:cNvGrpSpPr/>
        <p:nvPr/>
      </p:nvGrpSpPr>
      <p:grpSpPr>
        <a:xfrm>
          <a:off x="0" y="0"/>
          <a:ext cx="0" cy="0"/>
          <a:chOff x="0" y="0"/>
          <a:chExt cx="0" cy="0"/>
        </a:xfrm>
      </p:grpSpPr>
      <p:cxnSp>
        <p:nvCxnSpPr>
          <p:cNvPr id="1524" name="Google Shape;1524;p123"/>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sp>
        <p:nvSpPr>
          <p:cNvPr id="1525" name="Google Shape;1525;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3: Create an Action Plan</a:t>
            </a:r>
            <a:endParaRPr>
              <a:solidFill>
                <a:schemeClr val="dk1"/>
              </a:solidFill>
            </a:endParaRPr>
          </a:p>
        </p:txBody>
      </p:sp>
      <p:sp>
        <p:nvSpPr>
          <p:cNvPr id="1526" name="Google Shape;1526;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600"/>
              <a:t>After getting clearance to run the training, plan to deliver an annual Cybersecurity Awareness Training event.</a:t>
            </a:r>
            <a:endParaRPr sz="1600"/>
          </a:p>
          <a:p>
            <a:pPr indent="0" lvl="0" marL="0" rtl="0" algn="l">
              <a:spcBef>
                <a:spcPts val="0"/>
              </a:spcBef>
              <a:spcAft>
                <a:spcPts val="0"/>
              </a:spcAft>
              <a:buNone/>
            </a:pPr>
            <a:r>
              <a:t/>
            </a:r>
            <a:endParaRPr sz="1600">
              <a:solidFill>
                <a:schemeClr val="dk1"/>
              </a:solidFill>
            </a:endParaRPr>
          </a:p>
        </p:txBody>
      </p:sp>
      <p:sp>
        <p:nvSpPr>
          <p:cNvPr id="1527" name="Google Shape;1527;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528" name="Google Shape;1528;p123"/>
          <p:cNvCxnSpPr/>
          <p:nvPr/>
        </p:nvCxnSpPr>
        <p:spPr>
          <a:xfrm rot="10800000">
            <a:off x="4984248" y="3979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529" name="Google Shape;1529;p123"/>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1530" name="Google Shape;1530;p123"/>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cxnSp>
        <p:nvCxnSpPr>
          <p:cNvPr id="1531" name="Google Shape;1531;p123"/>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532" name="Google Shape;1532;p123"/>
          <p:cNvSpPr/>
          <p:nvPr/>
        </p:nvSpPr>
        <p:spPr>
          <a:xfrm rot="-4979340">
            <a:off x="3196687" y="1456287"/>
            <a:ext cx="2767493" cy="2771887"/>
          </a:xfrm>
          <a:prstGeom prst="blockArc">
            <a:avLst>
              <a:gd fmla="val 12602522" name="adj1"/>
              <a:gd fmla="val 16867657" name="adj2"/>
              <a:gd fmla="val 20844" name="adj3"/>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23"/>
          <p:cNvSpPr/>
          <p:nvPr/>
        </p:nvSpPr>
        <p:spPr>
          <a:xfrm rot="7923045">
            <a:off x="3174958" y="1453927"/>
            <a:ext cx="2774756" cy="2775201"/>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23"/>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23"/>
          <p:cNvSpPr/>
          <p:nvPr/>
        </p:nvSpPr>
        <p:spPr>
          <a:xfrm rot="4022619">
            <a:off x="5320201" y="2220795"/>
            <a:ext cx="577648" cy="579030"/>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23"/>
          <p:cNvSpPr/>
          <p:nvPr/>
        </p:nvSpPr>
        <p:spPr>
          <a:xfrm rot="-6818172">
            <a:off x="5317472" y="2211275"/>
            <a:ext cx="577660" cy="578915"/>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23"/>
          <p:cNvSpPr/>
          <p:nvPr/>
        </p:nvSpPr>
        <p:spPr>
          <a:xfrm rot="-9361798">
            <a:off x="3184638" y="1447961"/>
            <a:ext cx="2776555" cy="2773451"/>
          </a:xfrm>
          <a:prstGeom prst="blockArc">
            <a:avLst>
              <a:gd fmla="val 12602522" name="adj1"/>
              <a:gd fmla="val 16867657" name="adj2"/>
              <a:gd fmla="val 20844" name="adj3"/>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23"/>
          <p:cNvSpPr/>
          <p:nvPr/>
        </p:nvSpPr>
        <p:spPr>
          <a:xfrm rot="-8939422">
            <a:off x="3649612" y="3442339"/>
            <a:ext cx="578242" cy="578192"/>
          </a:xfrm>
          <a:prstGeom prst="pie">
            <a:avLst>
              <a:gd fmla="val 6190354" name="adj1"/>
              <a:gd fmla="val 14996165" name="adj2"/>
            </a:avLst>
          </a:prstGeom>
          <a:solidFill>
            <a:srgbClr val="9EE24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23"/>
          <p:cNvSpPr/>
          <p:nvPr/>
        </p:nvSpPr>
        <p:spPr>
          <a:xfrm rot="1821421">
            <a:off x="3649857" y="3442103"/>
            <a:ext cx="578171" cy="578109"/>
          </a:xfrm>
          <a:prstGeom prst="pie">
            <a:avLst>
              <a:gd fmla="val 4028252" name="adj1"/>
              <a:gd fmla="val 17183677" name="adj2"/>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23"/>
          <p:cNvSpPr/>
          <p:nvPr/>
        </p:nvSpPr>
        <p:spPr>
          <a:xfrm rot="-598995">
            <a:off x="3189261" y="1467415"/>
            <a:ext cx="2777455" cy="2773180"/>
          </a:xfrm>
          <a:prstGeom prst="blockArc">
            <a:avLst>
              <a:gd fmla="val 12513247" name="adj1"/>
              <a:gd fmla="val 16867657" name="adj2"/>
              <a:gd fmla="val 20844" name="adj3"/>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23"/>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23"/>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23"/>
          <p:cNvSpPr/>
          <p:nvPr/>
        </p:nvSpPr>
        <p:spPr>
          <a:xfrm rot="8347474">
            <a:off x="4931456" y="3431417"/>
            <a:ext cx="578072" cy="578435"/>
          </a:xfrm>
          <a:prstGeom prst="pie">
            <a:avLst>
              <a:gd fmla="val 6190354" name="adj1"/>
              <a:gd fmla="val 14996165" name="adj2"/>
            </a:avLst>
          </a:prstGeom>
          <a:solidFill>
            <a:srgbClr val="FF992D"/>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23"/>
          <p:cNvSpPr/>
          <p:nvPr/>
        </p:nvSpPr>
        <p:spPr>
          <a:xfrm rot="-2492975">
            <a:off x="4931530" y="3431343"/>
            <a:ext cx="578047" cy="578644"/>
          </a:xfrm>
          <a:prstGeom prst="pie">
            <a:avLst>
              <a:gd fmla="val 4028252" name="adj1"/>
              <a:gd fmla="val 17183677" name="adj2"/>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23"/>
          <p:cNvSpPr/>
          <p:nvPr/>
        </p:nvSpPr>
        <p:spPr>
          <a:xfrm rot="-4555659">
            <a:off x="3248102" y="2209369"/>
            <a:ext cx="577429" cy="578884"/>
          </a:xfrm>
          <a:prstGeom prst="pie">
            <a:avLst>
              <a:gd fmla="val 6190354" name="adj1"/>
              <a:gd fmla="val 14996165" name="adj2"/>
            </a:avLst>
          </a:prstGeom>
          <a:solidFill>
            <a:srgbClr val="FECF48"/>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23"/>
          <p:cNvSpPr/>
          <p:nvPr/>
        </p:nvSpPr>
        <p:spPr>
          <a:xfrm rot="6205784">
            <a:off x="3248236" y="2209364"/>
            <a:ext cx="577388" cy="578847"/>
          </a:xfrm>
          <a:prstGeom prst="pie">
            <a:avLst>
              <a:gd fmla="val 4028252" name="adj1"/>
              <a:gd fmla="val 17183677" name="adj2"/>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3"/>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548" name="Google Shape;1548;p123"/>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1549" name="Google Shape;1549;p123"/>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02</a:t>
            </a:r>
            <a:endParaRPr b="1" sz="1600">
              <a:solidFill>
                <a:schemeClr val="dk1"/>
              </a:solidFill>
              <a:latin typeface="Roboto"/>
              <a:ea typeface="Roboto"/>
              <a:cs typeface="Roboto"/>
              <a:sym typeface="Roboto"/>
            </a:endParaRPr>
          </a:p>
        </p:txBody>
      </p:sp>
      <p:sp>
        <p:nvSpPr>
          <p:cNvPr id="1550" name="Google Shape;1550;p123"/>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03</a:t>
            </a:r>
            <a:endParaRPr b="1" sz="1600">
              <a:solidFill>
                <a:schemeClr val="dk1"/>
              </a:solidFill>
              <a:latin typeface="Roboto"/>
              <a:ea typeface="Roboto"/>
              <a:cs typeface="Roboto"/>
              <a:sym typeface="Roboto"/>
            </a:endParaRPr>
          </a:p>
        </p:txBody>
      </p:sp>
      <p:sp>
        <p:nvSpPr>
          <p:cNvPr id="1551" name="Google Shape;1551;p123"/>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04</a:t>
            </a:r>
            <a:endParaRPr b="1" sz="1600">
              <a:solidFill>
                <a:srgbClr val="A9B7C0"/>
              </a:solidFill>
              <a:latin typeface="Roboto"/>
              <a:ea typeface="Roboto"/>
              <a:cs typeface="Roboto"/>
              <a:sym typeface="Roboto"/>
            </a:endParaRPr>
          </a:p>
        </p:txBody>
      </p:sp>
      <p:sp>
        <p:nvSpPr>
          <p:cNvPr id="1552" name="Google Shape;1552;p123"/>
          <p:cNvSpPr txBox="1"/>
          <p:nvPr/>
        </p:nvSpPr>
        <p:spPr>
          <a:xfrm>
            <a:off x="0" y="2078050"/>
            <a:ext cx="29691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dk1"/>
                </a:solidFill>
                <a:latin typeface="Roboto"/>
                <a:ea typeface="Roboto"/>
                <a:cs typeface="Roboto"/>
                <a:sym typeface="Roboto"/>
              </a:rPr>
              <a:t>Measure and set goals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Set a click rate goal of 5%. Measure this data to determine (1) what percentage of employees fall victim to the phishing and (2) which employees specifically.</a:t>
            </a:r>
            <a:endParaRPr sz="1000">
              <a:latin typeface="Roboto"/>
              <a:ea typeface="Roboto"/>
              <a:cs typeface="Roboto"/>
              <a:sym typeface="Roboto"/>
            </a:endParaRPr>
          </a:p>
        </p:txBody>
      </p:sp>
      <p:sp>
        <p:nvSpPr>
          <p:cNvPr id="1553" name="Google Shape;1553;p123"/>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Involve the right people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CEO and/or CIO, director of HR, and the person in charge of internal training and communication.  </a:t>
            </a:r>
            <a:endParaRPr sz="1200">
              <a:solidFill>
                <a:schemeClr val="dk1"/>
              </a:solidFill>
              <a:latin typeface="Roboto"/>
              <a:ea typeface="Roboto"/>
              <a:cs typeface="Roboto"/>
              <a:sym typeface="Roboto"/>
            </a:endParaRPr>
          </a:p>
          <a:p>
            <a:pPr indent="0" lvl="0" marL="0" rtl="0" algn="l">
              <a:spcBef>
                <a:spcPts val="1600"/>
              </a:spcBef>
              <a:spcAft>
                <a:spcPts val="0"/>
              </a:spcAft>
              <a:buNone/>
            </a:pPr>
            <a:r>
              <a:t/>
            </a:r>
            <a:endParaRPr b="1" sz="10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1554" name="Google Shape;1554;p123"/>
          <p:cNvSpPr txBox="1"/>
          <p:nvPr/>
        </p:nvSpPr>
        <p:spPr>
          <a:xfrm>
            <a:off x="5715000" y="3906850"/>
            <a:ext cx="3407700" cy="944100"/>
          </a:xfrm>
          <a:prstGeom prst="rect">
            <a:avLst/>
          </a:prstGeom>
          <a:noFill/>
          <a:ln>
            <a:noFill/>
          </a:ln>
        </p:spPr>
        <p:txBody>
          <a:bodyPr anchorCtr="0" anchor="t" bIns="0" lIns="457200" spcFirstLastPara="1" rIns="91425" wrap="square" tIns="91425">
            <a:noAutofit/>
          </a:bodyPr>
          <a:lstStyle/>
          <a:p>
            <a:pPr indent="0" lvl="0" marL="0" rtl="0" algn="l">
              <a:lnSpc>
                <a:spcPct val="100000"/>
              </a:lnSpc>
              <a:spcBef>
                <a:spcPts val="0"/>
              </a:spcBef>
              <a:spcAft>
                <a:spcPts val="0"/>
              </a:spcAft>
              <a:buNone/>
            </a:pPr>
            <a:r>
              <a:rPr b="1" lang="en">
                <a:solidFill>
                  <a:schemeClr val="dk1"/>
                </a:solidFill>
                <a:highlight>
                  <a:srgbClr val="FF992D"/>
                </a:highlight>
                <a:latin typeface="Roboto"/>
                <a:ea typeface="Roboto"/>
                <a:cs typeface="Roboto"/>
                <a:sym typeface="Roboto"/>
              </a:rPr>
              <a:t>Create an action plan</a:t>
            </a:r>
            <a:endParaRPr b="1">
              <a:solidFill>
                <a:schemeClr val="dk1"/>
              </a:solidFill>
              <a:highlight>
                <a:srgbClr val="FF992D"/>
              </a:highlight>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Develop training to cover dangers of malware and how malware can spread through phishing and vishing.</a:t>
            </a:r>
            <a:endParaRPr b="1" sz="800">
              <a:latin typeface="Roboto"/>
              <a:ea typeface="Roboto"/>
              <a:cs typeface="Roboto"/>
              <a:sym typeface="Roboto"/>
            </a:endParaRPr>
          </a:p>
        </p:txBody>
      </p:sp>
      <p:sp>
        <p:nvSpPr>
          <p:cNvPr id="1555" name="Google Shape;1555;p123"/>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indent="0" lvl="0" marL="0" rtl="0" algn="l">
              <a:spcBef>
                <a:spcPts val="1600"/>
              </a:spcBef>
              <a:spcAft>
                <a:spcPts val="0"/>
              </a:spcAft>
              <a:buNone/>
            </a:pPr>
            <a:r>
              <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1556" name="Google Shape;1556;p123"/>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Execute the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0" name="Shape 1560"/>
        <p:cNvGrpSpPr/>
        <p:nvPr/>
      </p:nvGrpSpPr>
      <p:grpSpPr>
        <a:xfrm>
          <a:off x="0" y="0"/>
          <a:ext cx="0" cy="0"/>
          <a:chOff x="0" y="0"/>
          <a:chExt cx="0" cy="0"/>
        </a:xfrm>
      </p:grpSpPr>
      <p:cxnSp>
        <p:nvCxnSpPr>
          <p:cNvPr id="1561" name="Google Shape;1561;p124"/>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cxnSp>
        <p:nvCxnSpPr>
          <p:cNvPr id="1562" name="Google Shape;1562;p124"/>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sp>
        <p:nvSpPr>
          <p:cNvPr id="1563" name="Google Shape;1563;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4: Execute the Plan</a:t>
            </a:r>
            <a:endParaRPr>
              <a:solidFill>
                <a:schemeClr val="dk1"/>
              </a:solidFill>
            </a:endParaRPr>
          </a:p>
        </p:txBody>
      </p:sp>
      <p:sp>
        <p:nvSpPr>
          <p:cNvPr id="1564" name="Google Shape;1564;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565" name="Google Shape;1565;p124"/>
          <p:cNvCxnSpPr/>
          <p:nvPr/>
        </p:nvCxnSpPr>
        <p:spPr>
          <a:xfrm rot="10800000">
            <a:off x="4984248" y="3979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566" name="Google Shape;1566;p124"/>
          <p:cNvCxnSpPr/>
          <p:nvPr/>
        </p:nvCxnSpPr>
        <p:spPr>
          <a:xfrm rot="10800000">
            <a:off x="5628648" y="2613588"/>
            <a:ext cx="2617500" cy="0"/>
          </a:xfrm>
          <a:prstGeom prst="straightConnector1">
            <a:avLst/>
          </a:prstGeom>
          <a:noFill/>
          <a:ln cap="flat" cmpd="sng" w="9525">
            <a:solidFill>
              <a:srgbClr val="000000"/>
            </a:solidFill>
            <a:prstDash val="solid"/>
            <a:round/>
            <a:headEnd len="sm" w="sm" type="none"/>
            <a:tailEnd len="sm" w="sm" type="none"/>
          </a:ln>
        </p:spPr>
      </p:cxnSp>
      <p:cxnSp>
        <p:nvCxnSpPr>
          <p:cNvPr id="1567" name="Google Shape;1567;p124"/>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sp>
        <p:nvSpPr>
          <p:cNvPr id="1568" name="Google Shape;1568;p124"/>
          <p:cNvSpPr/>
          <p:nvPr/>
        </p:nvSpPr>
        <p:spPr>
          <a:xfrm rot="-4979340">
            <a:off x="3196687" y="1456287"/>
            <a:ext cx="2767493" cy="2771887"/>
          </a:xfrm>
          <a:prstGeom prst="blockArc">
            <a:avLst>
              <a:gd fmla="val 12602522" name="adj1"/>
              <a:gd fmla="val 16867657" name="adj2"/>
              <a:gd fmla="val 20844" name="adj3"/>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24"/>
          <p:cNvSpPr/>
          <p:nvPr/>
        </p:nvSpPr>
        <p:spPr>
          <a:xfrm rot="7923045">
            <a:off x="3174958" y="1453927"/>
            <a:ext cx="2774756" cy="2775201"/>
          </a:xfrm>
          <a:prstGeom prst="blockArc">
            <a:avLst>
              <a:gd fmla="val 12602522" name="adj1"/>
              <a:gd fmla="val 16867657" name="adj2"/>
              <a:gd fmla="val 20844" name="adj3"/>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24"/>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24"/>
          <p:cNvSpPr/>
          <p:nvPr/>
        </p:nvSpPr>
        <p:spPr>
          <a:xfrm rot="4022619">
            <a:off x="5320201" y="2220795"/>
            <a:ext cx="577648" cy="579030"/>
          </a:xfrm>
          <a:prstGeom prst="pie">
            <a:avLst>
              <a:gd fmla="val 6190354" name="adj1"/>
              <a:gd fmla="val 14996165" name="adj2"/>
            </a:avLst>
          </a:prstGeom>
          <a:solidFill>
            <a:srgbClr val="1475D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24"/>
          <p:cNvSpPr/>
          <p:nvPr/>
        </p:nvSpPr>
        <p:spPr>
          <a:xfrm rot="-6818172">
            <a:off x="5317472" y="2211275"/>
            <a:ext cx="577660" cy="578915"/>
          </a:xfrm>
          <a:prstGeom prst="pie">
            <a:avLst>
              <a:gd fmla="val 4028252" name="adj1"/>
              <a:gd fmla="val 17183677" name="adj2"/>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24"/>
          <p:cNvSpPr/>
          <p:nvPr/>
        </p:nvSpPr>
        <p:spPr>
          <a:xfrm rot="-9361798">
            <a:off x="3184638" y="1447961"/>
            <a:ext cx="2776555" cy="2773451"/>
          </a:xfrm>
          <a:prstGeom prst="blockArc">
            <a:avLst>
              <a:gd fmla="val 12602522" name="adj1"/>
              <a:gd fmla="val 16867657" name="adj2"/>
              <a:gd fmla="val 20844" name="adj3"/>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24"/>
          <p:cNvSpPr/>
          <p:nvPr/>
        </p:nvSpPr>
        <p:spPr>
          <a:xfrm rot="-8939422">
            <a:off x="3649612" y="3442339"/>
            <a:ext cx="578242" cy="578192"/>
          </a:xfrm>
          <a:prstGeom prst="pie">
            <a:avLst>
              <a:gd fmla="val 6190354" name="adj1"/>
              <a:gd fmla="val 14996165" name="adj2"/>
            </a:avLst>
          </a:prstGeom>
          <a:solidFill>
            <a:srgbClr val="9EE24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24"/>
          <p:cNvSpPr/>
          <p:nvPr/>
        </p:nvSpPr>
        <p:spPr>
          <a:xfrm rot="1821421">
            <a:off x="3649857" y="3442103"/>
            <a:ext cx="578171" cy="578109"/>
          </a:xfrm>
          <a:prstGeom prst="pie">
            <a:avLst>
              <a:gd fmla="val 4028252" name="adj1"/>
              <a:gd fmla="val 17183677" name="adj2"/>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24"/>
          <p:cNvSpPr/>
          <p:nvPr/>
        </p:nvSpPr>
        <p:spPr>
          <a:xfrm rot="-598995">
            <a:off x="3189261" y="1467415"/>
            <a:ext cx="2777455" cy="2773180"/>
          </a:xfrm>
          <a:prstGeom prst="blockArc">
            <a:avLst>
              <a:gd fmla="val 12513247" name="adj1"/>
              <a:gd fmla="val 16867657" name="adj2"/>
              <a:gd fmla="val 20844" name="adj3"/>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24"/>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24"/>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4"/>
          <p:cNvSpPr/>
          <p:nvPr/>
        </p:nvSpPr>
        <p:spPr>
          <a:xfrm rot="8347474">
            <a:off x="4931456" y="3431417"/>
            <a:ext cx="578072" cy="578435"/>
          </a:xfrm>
          <a:prstGeom prst="pie">
            <a:avLst>
              <a:gd fmla="val 6190354" name="adj1"/>
              <a:gd fmla="val 14996165" name="adj2"/>
            </a:avLst>
          </a:prstGeom>
          <a:solidFill>
            <a:srgbClr val="FF992D"/>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24"/>
          <p:cNvSpPr/>
          <p:nvPr/>
        </p:nvSpPr>
        <p:spPr>
          <a:xfrm rot="-2492975">
            <a:off x="4931530" y="3431343"/>
            <a:ext cx="578047" cy="578644"/>
          </a:xfrm>
          <a:prstGeom prst="pie">
            <a:avLst>
              <a:gd fmla="val 4028252" name="adj1"/>
              <a:gd fmla="val 17183677" name="adj2"/>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4"/>
          <p:cNvSpPr/>
          <p:nvPr/>
        </p:nvSpPr>
        <p:spPr>
          <a:xfrm rot="-4555659">
            <a:off x="3248102" y="2209369"/>
            <a:ext cx="577429" cy="578884"/>
          </a:xfrm>
          <a:prstGeom prst="pie">
            <a:avLst>
              <a:gd fmla="val 6190354" name="adj1"/>
              <a:gd fmla="val 14996165" name="adj2"/>
            </a:avLst>
          </a:prstGeom>
          <a:solidFill>
            <a:srgbClr val="FECF48"/>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24"/>
          <p:cNvSpPr/>
          <p:nvPr/>
        </p:nvSpPr>
        <p:spPr>
          <a:xfrm rot="6205784">
            <a:off x="3248236" y="2209364"/>
            <a:ext cx="577388" cy="578847"/>
          </a:xfrm>
          <a:prstGeom prst="pie">
            <a:avLst>
              <a:gd fmla="val 4028252" name="adj1"/>
              <a:gd fmla="val 17183677" name="adj2"/>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4"/>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584" name="Google Shape;1584;p124"/>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1585" name="Google Shape;1585;p124"/>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02</a:t>
            </a:r>
            <a:endParaRPr b="1" sz="1600">
              <a:solidFill>
                <a:schemeClr val="dk1"/>
              </a:solidFill>
              <a:latin typeface="Roboto"/>
              <a:ea typeface="Roboto"/>
              <a:cs typeface="Roboto"/>
              <a:sym typeface="Roboto"/>
            </a:endParaRPr>
          </a:p>
        </p:txBody>
      </p:sp>
      <p:sp>
        <p:nvSpPr>
          <p:cNvPr id="1586" name="Google Shape;1586;p124"/>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03</a:t>
            </a:r>
            <a:endParaRPr b="1" sz="1600">
              <a:solidFill>
                <a:schemeClr val="dk1"/>
              </a:solidFill>
              <a:latin typeface="Roboto"/>
              <a:ea typeface="Roboto"/>
              <a:cs typeface="Roboto"/>
              <a:sym typeface="Roboto"/>
            </a:endParaRPr>
          </a:p>
        </p:txBody>
      </p:sp>
      <p:sp>
        <p:nvSpPr>
          <p:cNvPr id="1587" name="Google Shape;1587;p124"/>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1588" name="Google Shape;1588;p124"/>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sz="1000">
                <a:solidFill>
                  <a:srgbClr val="A9B7C0"/>
                </a:solidFill>
                <a:latin typeface="Roboto"/>
                <a:ea typeface="Roboto"/>
                <a:cs typeface="Roboto"/>
                <a:sym typeface="Roboto"/>
              </a:rPr>
              <a:t>Measure changes</a:t>
            </a:r>
            <a:endParaRPr b="1" sz="800">
              <a:solidFill>
                <a:srgbClr val="A9B7C0"/>
              </a:solidFill>
              <a:latin typeface="Roboto"/>
              <a:ea typeface="Roboto"/>
              <a:cs typeface="Roboto"/>
              <a:sym typeface="Roboto"/>
            </a:endParaRPr>
          </a:p>
        </p:txBody>
      </p:sp>
      <p:sp>
        <p:nvSpPr>
          <p:cNvPr id="1589" name="Google Shape;1589;p124"/>
          <p:cNvSpPr txBox="1"/>
          <p:nvPr/>
        </p:nvSpPr>
        <p:spPr>
          <a:xfrm>
            <a:off x="5745000" y="2616800"/>
            <a:ext cx="3031500" cy="1033200"/>
          </a:xfrm>
          <a:prstGeom prst="rect">
            <a:avLst/>
          </a:prstGeom>
          <a:noFill/>
          <a:ln>
            <a:noFill/>
          </a:ln>
        </p:spPr>
        <p:txBody>
          <a:bodyPr anchorCtr="0" anchor="t" bIns="0" lIns="457200" spcFirstLastPara="1" rIns="91425" wrap="square" tIns="91425">
            <a:noAutofit/>
          </a:bodyPr>
          <a:lstStyle/>
          <a:p>
            <a:pPr indent="0" lvl="0" marL="0" rtl="0" algn="l">
              <a:lnSpc>
                <a:spcPct val="100000"/>
              </a:lnSpc>
              <a:spcBef>
                <a:spcPts val="0"/>
              </a:spcBef>
              <a:spcAft>
                <a:spcPts val="0"/>
              </a:spcAft>
              <a:buNone/>
            </a:pPr>
            <a:r>
              <a:rPr b="1" lang="en">
                <a:solidFill>
                  <a:schemeClr val="lt1"/>
                </a:solidFill>
                <a:highlight>
                  <a:srgbClr val="1475D4"/>
                </a:highlight>
                <a:latin typeface="Roboto"/>
                <a:ea typeface="Roboto"/>
                <a:cs typeface="Roboto"/>
                <a:sym typeface="Roboto"/>
              </a:rPr>
              <a:t>Execute</a:t>
            </a:r>
            <a:r>
              <a:rPr b="1" lang="en">
                <a:solidFill>
                  <a:schemeClr val="lt1"/>
                </a:solidFill>
                <a:highlight>
                  <a:srgbClr val="1475D4"/>
                </a:highlight>
                <a:latin typeface="Roboto"/>
                <a:ea typeface="Roboto"/>
                <a:cs typeface="Roboto"/>
                <a:sym typeface="Roboto"/>
              </a:rPr>
              <a:t> the plan</a:t>
            </a:r>
            <a:endParaRPr b="1">
              <a:solidFill>
                <a:schemeClr val="lt1"/>
              </a:solidFill>
              <a:highlight>
                <a:srgbClr val="1475D4"/>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Implement</a:t>
            </a:r>
            <a:r>
              <a:rPr lang="en" sz="1200">
                <a:solidFill>
                  <a:schemeClr val="dk1"/>
                </a:solidFill>
                <a:latin typeface="Roboto"/>
                <a:ea typeface="Roboto"/>
                <a:cs typeface="Roboto"/>
                <a:sym typeface="Roboto"/>
              </a:rPr>
              <a:t> training with a goal of training 25% of employees each quarter.</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1590" name="Google Shape;1590;p124"/>
          <p:cNvSpPr txBox="1"/>
          <p:nvPr/>
        </p:nvSpPr>
        <p:spPr>
          <a:xfrm>
            <a:off x="5715000" y="3906850"/>
            <a:ext cx="3231900" cy="637500"/>
          </a:xfrm>
          <a:prstGeom prst="rect">
            <a:avLst/>
          </a:prstGeom>
          <a:noFill/>
          <a:ln>
            <a:noFill/>
          </a:ln>
        </p:spPr>
        <p:txBody>
          <a:bodyPr anchorCtr="0" anchor="t" bIns="0" lIns="45720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Create an action plan</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Develop training to cover dangers of malware and how malware can spread through phishing and vishing.</a:t>
            </a:r>
            <a:endParaRPr sz="1200">
              <a:solidFill>
                <a:schemeClr val="dk1"/>
              </a:solidFill>
              <a:latin typeface="Roboto"/>
              <a:ea typeface="Roboto"/>
              <a:cs typeface="Roboto"/>
              <a:sym typeface="Roboto"/>
            </a:endParaRPr>
          </a:p>
        </p:txBody>
      </p:sp>
      <p:sp>
        <p:nvSpPr>
          <p:cNvPr id="1591" name="Google Shape;1591;p124"/>
          <p:cNvSpPr txBox="1"/>
          <p:nvPr/>
        </p:nvSpPr>
        <p:spPr>
          <a:xfrm>
            <a:off x="0" y="2078050"/>
            <a:ext cx="29691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dk1"/>
                </a:solidFill>
                <a:latin typeface="Roboto"/>
                <a:ea typeface="Roboto"/>
                <a:cs typeface="Roboto"/>
                <a:sym typeface="Roboto"/>
              </a:rPr>
              <a:t>Measure and set goals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Set a click rate goal of 5%. Measure this data to determine (1) what percentage of employees fall victim to the phishing and (2) which employees specifically.</a:t>
            </a:r>
            <a:endParaRPr sz="1000">
              <a:latin typeface="Roboto"/>
              <a:ea typeface="Roboto"/>
              <a:cs typeface="Roboto"/>
              <a:sym typeface="Roboto"/>
            </a:endParaRPr>
          </a:p>
        </p:txBody>
      </p:sp>
      <p:sp>
        <p:nvSpPr>
          <p:cNvPr id="1592" name="Google Shape;1592;p124"/>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Involve the right people</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CEO and/or CIO, director of HR, and the person in charge of internal training and communication.  </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1600"/>
              </a:spcBef>
              <a:spcAft>
                <a:spcPts val="0"/>
              </a:spcAft>
              <a:buNone/>
            </a:pPr>
            <a:r>
              <a:t/>
            </a:r>
            <a:endParaRPr b="1" sz="10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1593" name="Google Shape;1593;p124"/>
          <p:cNvSpPr txBox="1"/>
          <p:nvPr>
            <p:ph idx="1" type="subTitle"/>
          </p:nvPr>
        </p:nvSpPr>
        <p:spPr>
          <a:xfrm>
            <a:off x="0" y="675975"/>
            <a:ext cx="8507700" cy="700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After developing the training, implement it with the goal of training 25% of employees every quarter.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cxnSp>
        <p:nvCxnSpPr>
          <p:cNvPr id="1079" name="Google Shape;1079;p89"/>
          <p:cNvCxnSpPr/>
          <p:nvPr/>
        </p:nvCxnSpPr>
        <p:spPr>
          <a:xfrm>
            <a:off x="2716799" y="3836837"/>
            <a:ext cx="5242800" cy="0"/>
          </a:xfrm>
          <a:prstGeom prst="straightConnector1">
            <a:avLst/>
          </a:prstGeom>
          <a:noFill/>
          <a:ln cap="flat" cmpd="sng" w="9525">
            <a:solidFill>
              <a:srgbClr val="1475D4"/>
            </a:solidFill>
            <a:prstDash val="dot"/>
            <a:round/>
            <a:headEnd len="med" w="med" type="none"/>
            <a:tailEnd len="med" w="med" type="none"/>
          </a:ln>
        </p:spPr>
      </p:cxnSp>
      <p:sp>
        <p:nvSpPr>
          <p:cNvPr id="1080" name="Google Shape;108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1" name="Google Shape;1081;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https://www.mckinsey.com</a:t>
            </a:r>
            <a:endParaRPr/>
          </a:p>
        </p:txBody>
      </p:sp>
      <p:sp>
        <p:nvSpPr>
          <p:cNvPr id="1082" name="Google Shape;1082;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Aligning with an Organization </a:t>
            </a:r>
            <a:endParaRPr/>
          </a:p>
        </p:txBody>
      </p:sp>
      <p:sp>
        <p:nvSpPr>
          <p:cNvPr id="1083" name="Google Shape;1083;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Throughout this course, you will be equipped with the tools you need to perform in </a:t>
            </a:r>
            <a:r>
              <a:rPr lang="en"/>
              <a:t>common technical roles</a:t>
            </a:r>
            <a:r>
              <a:rPr lang="en"/>
              <a:t>. </a:t>
            </a:r>
            <a:r>
              <a:rPr lang="en">
                <a:solidFill>
                  <a:schemeClr val="dk1"/>
                </a:solidFill>
              </a:rPr>
              <a:t>Today, we will see how these roles interact with each other and within the larger organization.</a:t>
            </a:r>
            <a:endParaRPr>
              <a:solidFill>
                <a:schemeClr val="dk1"/>
              </a:solidFill>
            </a:endParaRPr>
          </a:p>
          <a:p>
            <a:pPr indent="0" lvl="0" marL="0" rtl="0" algn="l">
              <a:spcBef>
                <a:spcPts val="0"/>
              </a:spcBef>
              <a:spcAft>
                <a:spcPts val="0"/>
              </a:spcAft>
              <a:buNone/>
            </a:pPr>
            <a:r>
              <a:t/>
            </a:r>
            <a:endParaRPr/>
          </a:p>
        </p:txBody>
      </p:sp>
      <p:sp>
        <p:nvSpPr>
          <p:cNvPr id="1084" name="Google Shape;1084;p89"/>
          <p:cNvSpPr/>
          <p:nvPr/>
        </p:nvSpPr>
        <p:spPr>
          <a:xfrm>
            <a:off x="5863225" y="2455475"/>
            <a:ext cx="1573500" cy="411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latin typeface="Roboto Medium"/>
                <a:ea typeface="Roboto Medium"/>
                <a:cs typeface="Roboto Medium"/>
                <a:sym typeface="Roboto Medium"/>
              </a:rPr>
              <a:t>Enterprise CIO</a:t>
            </a:r>
            <a:endParaRPr i="0" sz="1000" u="none" cap="none" strike="noStrike">
              <a:solidFill>
                <a:srgbClr val="000000"/>
              </a:solidFill>
              <a:latin typeface="Roboto Medium"/>
              <a:ea typeface="Roboto Medium"/>
              <a:cs typeface="Roboto Medium"/>
              <a:sym typeface="Roboto Medium"/>
            </a:endParaRPr>
          </a:p>
        </p:txBody>
      </p:sp>
      <p:sp>
        <p:nvSpPr>
          <p:cNvPr id="1085" name="Google Shape;1085;p89"/>
          <p:cNvSpPr/>
          <p:nvPr/>
        </p:nvSpPr>
        <p:spPr>
          <a:xfrm>
            <a:off x="1360024" y="3600587"/>
            <a:ext cx="1251600" cy="411600"/>
          </a:xfrm>
          <a:prstGeom prst="rect">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solidFill>
                  <a:schemeClr val="lt1"/>
                </a:solidFill>
                <a:latin typeface="Roboto Medium"/>
                <a:ea typeface="Roboto Medium"/>
                <a:cs typeface="Roboto Medium"/>
                <a:sym typeface="Roboto Medium"/>
              </a:rPr>
              <a:t>Cyberstrategy standards</a:t>
            </a:r>
            <a:endParaRPr i="0" sz="1000" u="none" cap="none" strike="noStrike">
              <a:solidFill>
                <a:schemeClr val="lt1"/>
              </a:solidFill>
              <a:latin typeface="Roboto Medium"/>
              <a:ea typeface="Roboto Medium"/>
              <a:cs typeface="Roboto Medium"/>
              <a:sym typeface="Roboto Medium"/>
            </a:endParaRPr>
          </a:p>
        </p:txBody>
      </p:sp>
      <p:sp>
        <p:nvSpPr>
          <p:cNvPr id="1086" name="Google Shape;1086;p89"/>
          <p:cNvSpPr/>
          <p:nvPr/>
        </p:nvSpPr>
        <p:spPr>
          <a:xfrm>
            <a:off x="1360024" y="3108025"/>
            <a:ext cx="1251600" cy="411600"/>
          </a:xfrm>
          <a:prstGeom prst="rect">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solidFill>
                  <a:schemeClr val="lt1"/>
                </a:solidFill>
                <a:latin typeface="Roboto Medium"/>
                <a:ea typeface="Roboto Medium"/>
                <a:cs typeface="Roboto Medium"/>
                <a:sym typeface="Roboto Medium"/>
              </a:rPr>
              <a:t>Chief information security officer</a:t>
            </a:r>
            <a:endParaRPr i="0" sz="1000" u="none" cap="none" strike="noStrike">
              <a:solidFill>
                <a:schemeClr val="lt1"/>
              </a:solidFill>
              <a:latin typeface="Roboto Medium"/>
              <a:ea typeface="Roboto Medium"/>
              <a:cs typeface="Roboto Medium"/>
              <a:sym typeface="Roboto Medium"/>
            </a:endParaRPr>
          </a:p>
        </p:txBody>
      </p:sp>
      <p:sp>
        <p:nvSpPr>
          <p:cNvPr id="1087" name="Google Shape;1087;p89"/>
          <p:cNvSpPr/>
          <p:nvPr/>
        </p:nvSpPr>
        <p:spPr>
          <a:xfrm>
            <a:off x="1360024" y="4093149"/>
            <a:ext cx="1251600" cy="411600"/>
          </a:xfrm>
          <a:prstGeom prst="rect">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solidFill>
                  <a:schemeClr val="lt1"/>
                </a:solidFill>
                <a:latin typeface="Roboto Medium"/>
                <a:ea typeface="Roboto Medium"/>
                <a:cs typeface="Roboto Medium"/>
                <a:sym typeface="Roboto Medium"/>
              </a:rPr>
              <a:t>Security</a:t>
            </a:r>
            <a:r>
              <a:rPr lang="en" sz="1000">
                <a:solidFill>
                  <a:schemeClr val="lt1"/>
                </a:solidFill>
                <a:latin typeface="Roboto Medium"/>
                <a:ea typeface="Roboto Medium"/>
                <a:cs typeface="Roboto Medium"/>
                <a:sym typeface="Roboto Medium"/>
              </a:rPr>
              <a:t> architecture</a:t>
            </a:r>
            <a:endParaRPr i="0" sz="1000" u="none" cap="none" strike="noStrike">
              <a:solidFill>
                <a:schemeClr val="lt1"/>
              </a:solidFill>
              <a:latin typeface="Roboto Medium"/>
              <a:ea typeface="Roboto Medium"/>
              <a:cs typeface="Roboto Medium"/>
              <a:sym typeface="Roboto Medium"/>
            </a:endParaRPr>
          </a:p>
        </p:txBody>
      </p:sp>
      <p:cxnSp>
        <p:nvCxnSpPr>
          <p:cNvPr id="1088" name="Google Shape;1088;p89"/>
          <p:cNvCxnSpPr>
            <a:stCxn id="1086" idx="1"/>
            <a:endCxn id="1087" idx="1"/>
          </p:cNvCxnSpPr>
          <p:nvPr/>
        </p:nvCxnSpPr>
        <p:spPr>
          <a:xfrm>
            <a:off x="1360024" y="3313825"/>
            <a:ext cx="600" cy="985200"/>
          </a:xfrm>
          <a:prstGeom prst="bentConnector3">
            <a:avLst>
              <a:gd fmla="val -27545724" name="adj1"/>
            </a:avLst>
          </a:prstGeom>
          <a:noFill/>
          <a:ln cap="flat" cmpd="sng" w="19050">
            <a:solidFill>
              <a:srgbClr val="1475D4"/>
            </a:solidFill>
            <a:prstDash val="solid"/>
            <a:round/>
            <a:headEnd len="med" w="med" type="none"/>
            <a:tailEnd len="med" w="med" type="none"/>
          </a:ln>
        </p:spPr>
      </p:cxnSp>
      <p:cxnSp>
        <p:nvCxnSpPr>
          <p:cNvPr id="1089" name="Google Shape;1089;p89"/>
          <p:cNvCxnSpPr>
            <a:endCxn id="1085" idx="1"/>
          </p:cNvCxnSpPr>
          <p:nvPr/>
        </p:nvCxnSpPr>
        <p:spPr>
          <a:xfrm>
            <a:off x="1186624" y="3806387"/>
            <a:ext cx="173400" cy="0"/>
          </a:xfrm>
          <a:prstGeom prst="straightConnector1">
            <a:avLst/>
          </a:prstGeom>
          <a:noFill/>
          <a:ln cap="flat" cmpd="sng" w="19050">
            <a:solidFill>
              <a:srgbClr val="1475D4"/>
            </a:solidFill>
            <a:prstDash val="solid"/>
            <a:round/>
            <a:headEnd len="med" w="med" type="none"/>
            <a:tailEnd len="med" w="med" type="none"/>
          </a:ln>
        </p:spPr>
      </p:cxnSp>
      <p:sp>
        <p:nvSpPr>
          <p:cNvPr id="1090" name="Google Shape;1090;p89"/>
          <p:cNvSpPr/>
          <p:nvPr/>
        </p:nvSpPr>
        <p:spPr>
          <a:xfrm>
            <a:off x="2836144" y="3108013"/>
            <a:ext cx="1107900" cy="411600"/>
          </a:xfrm>
          <a:prstGeom prst="rect">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solidFill>
                  <a:schemeClr val="lt1"/>
                </a:solidFill>
                <a:latin typeface="Roboto Medium"/>
                <a:ea typeface="Roboto Medium"/>
                <a:cs typeface="Roboto Medium"/>
                <a:sym typeface="Roboto Medium"/>
              </a:rPr>
              <a:t>Physical security</a:t>
            </a:r>
            <a:endParaRPr i="0" sz="1000" u="none" cap="none" strike="noStrike">
              <a:solidFill>
                <a:schemeClr val="lt1"/>
              </a:solidFill>
              <a:latin typeface="Roboto Medium"/>
              <a:ea typeface="Roboto Medium"/>
              <a:cs typeface="Roboto Medium"/>
              <a:sym typeface="Roboto Medium"/>
            </a:endParaRPr>
          </a:p>
        </p:txBody>
      </p:sp>
      <p:sp>
        <p:nvSpPr>
          <p:cNvPr id="1091" name="Google Shape;1091;p89"/>
          <p:cNvSpPr/>
          <p:nvPr/>
        </p:nvSpPr>
        <p:spPr>
          <a:xfrm>
            <a:off x="4128209" y="3108013"/>
            <a:ext cx="1107900" cy="411600"/>
          </a:xfrm>
          <a:prstGeom prst="rect">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solidFill>
                  <a:schemeClr val="lt1"/>
                </a:solidFill>
                <a:latin typeface="Roboto Medium"/>
                <a:ea typeface="Roboto Medium"/>
                <a:cs typeface="Roboto Medium"/>
                <a:sym typeface="Roboto Medium"/>
              </a:rPr>
              <a:t>Business continuity</a:t>
            </a:r>
            <a:endParaRPr i="0" sz="1000" u="none" cap="none" strike="noStrike">
              <a:solidFill>
                <a:schemeClr val="lt1"/>
              </a:solidFill>
              <a:latin typeface="Roboto Medium"/>
              <a:ea typeface="Roboto Medium"/>
              <a:cs typeface="Roboto Medium"/>
              <a:sym typeface="Roboto Medium"/>
            </a:endParaRPr>
          </a:p>
        </p:txBody>
      </p:sp>
      <p:sp>
        <p:nvSpPr>
          <p:cNvPr id="1092" name="Google Shape;1092;p89"/>
          <p:cNvSpPr/>
          <p:nvPr/>
        </p:nvSpPr>
        <p:spPr>
          <a:xfrm>
            <a:off x="2836144" y="2474120"/>
            <a:ext cx="1107900" cy="4116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300"/>
              <a:buFont typeface="Arial"/>
              <a:buNone/>
            </a:pPr>
            <a:r>
              <a:rPr lang="en" sz="1000">
                <a:solidFill>
                  <a:schemeClr val="lt1"/>
                </a:solidFill>
                <a:latin typeface="Roboto Medium"/>
                <a:ea typeface="Roboto Medium"/>
                <a:cs typeface="Roboto Medium"/>
                <a:sym typeface="Roboto Medium"/>
              </a:rPr>
              <a:t>Enterprise chief security officer</a:t>
            </a:r>
            <a:endParaRPr i="0" sz="1000" u="none" cap="none" strike="noStrike">
              <a:solidFill>
                <a:schemeClr val="lt1"/>
              </a:solidFill>
              <a:latin typeface="Roboto Medium"/>
              <a:ea typeface="Roboto Medium"/>
              <a:cs typeface="Roboto Medium"/>
              <a:sym typeface="Roboto Medium"/>
            </a:endParaRPr>
          </a:p>
        </p:txBody>
      </p:sp>
      <p:sp>
        <p:nvSpPr>
          <p:cNvPr id="1093" name="Google Shape;1093;p89"/>
          <p:cNvSpPr/>
          <p:nvPr/>
        </p:nvSpPr>
        <p:spPr>
          <a:xfrm>
            <a:off x="4133155" y="2455474"/>
            <a:ext cx="1107900" cy="411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latin typeface="Roboto Medium"/>
                <a:ea typeface="Roboto Medium"/>
                <a:cs typeface="Roboto Medium"/>
                <a:sym typeface="Roboto Medium"/>
              </a:rPr>
              <a:t>Head</a:t>
            </a:r>
            <a:r>
              <a:rPr lang="en" sz="1000">
                <a:latin typeface="Roboto Medium"/>
                <a:ea typeface="Roboto Medium"/>
                <a:cs typeface="Roboto Medium"/>
                <a:sym typeface="Roboto Medium"/>
              </a:rPr>
              <a:t> of production</a:t>
            </a:r>
            <a:endParaRPr i="0" sz="1000" u="none" cap="none" strike="noStrike">
              <a:solidFill>
                <a:srgbClr val="000000"/>
              </a:solidFill>
              <a:latin typeface="Roboto Medium"/>
              <a:ea typeface="Roboto Medium"/>
              <a:cs typeface="Roboto Medium"/>
              <a:sym typeface="Roboto Medium"/>
            </a:endParaRPr>
          </a:p>
        </p:txBody>
      </p:sp>
      <p:sp>
        <p:nvSpPr>
          <p:cNvPr id="1094" name="Google Shape;1094;p89"/>
          <p:cNvSpPr/>
          <p:nvPr/>
        </p:nvSpPr>
        <p:spPr>
          <a:xfrm>
            <a:off x="4128209" y="3928450"/>
            <a:ext cx="1107900" cy="411600"/>
          </a:xfrm>
          <a:prstGeom prst="rect">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solidFill>
                  <a:schemeClr val="lt1"/>
                </a:solidFill>
                <a:latin typeface="Roboto Medium"/>
                <a:ea typeface="Roboto Medium"/>
                <a:cs typeface="Roboto Medium"/>
                <a:sym typeface="Roboto Medium"/>
              </a:rPr>
              <a:t>Crisis Management</a:t>
            </a:r>
            <a:endParaRPr i="0" sz="1000" u="none" cap="none" strike="noStrike">
              <a:solidFill>
                <a:schemeClr val="lt1"/>
              </a:solidFill>
              <a:latin typeface="Roboto Medium"/>
              <a:ea typeface="Roboto Medium"/>
              <a:cs typeface="Roboto Medium"/>
              <a:sym typeface="Roboto Medium"/>
            </a:endParaRPr>
          </a:p>
        </p:txBody>
      </p:sp>
      <p:sp>
        <p:nvSpPr>
          <p:cNvPr id="1095" name="Google Shape;1095;p89"/>
          <p:cNvSpPr/>
          <p:nvPr/>
        </p:nvSpPr>
        <p:spPr>
          <a:xfrm>
            <a:off x="4133155" y="1758037"/>
            <a:ext cx="1107900" cy="411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latin typeface="Roboto Medium"/>
                <a:ea typeface="Roboto Medium"/>
                <a:cs typeface="Roboto Medium"/>
                <a:sym typeface="Roboto Medium"/>
              </a:rPr>
              <a:t>COO/chief risk officer</a:t>
            </a:r>
            <a:endParaRPr i="0" sz="1000" u="none" cap="none" strike="noStrike">
              <a:solidFill>
                <a:srgbClr val="000000"/>
              </a:solidFill>
              <a:latin typeface="Roboto Medium"/>
              <a:ea typeface="Roboto Medium"/>
              <a:cs typeface="Roboto Medium"/>
              <a:sym typeface="Roboto Medium"/>
            </a:endParaRPr>
          </a:p>
        </p:txBody>
      </p:sp>
      <p:sp>
        <p:nvSpPr>
          <p:cNvPr id="1096" name="Google Shape;1096;p89"/>
          <p:cNvSpPr/>
          <p:nvPr/>
        </p:nvSpPr>
        <p:spPr>
          <a:xfrm>
            <a:off x="7635574" y="2455475"/>
            <a:ext cx="1251600" cy="411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latin typeface="Roboto Medium"/>
                <a:ea typeface="Roboto Medium"/>
                <a:cs typeface="Roboto Medium"/>
                <a:sym typeface="Roboto Medium"/>
              </a:rPr>
              <a:t>Product heads</a:t>
            </a:r>
            <a:endParaRPr i="0" sz="1000" u="none" cap="none" strike="noStrike">
              <a:solidFill>
                <a:srgbClr val="000000"/>
              </a:solidFill>
              <a:latin typeface="Roboto Medium"/>
              <a:ea typeface="Roboto Medium"/>
              <a:cs typeface="Roboto Medium"/>
              <a:sym typeface="Roboto Medium"/>
            </a:endParaRPr>
          </a:p>
        </p:txBody>
      </p:sp>
      <p:cxnSp>
        <p:nvCxnSpPr>
          <p:cNvPr id="1097" name="Google Shape;1097;p89"/>
          <p:cNvCxnSpPr>
            <a:endCxn id="1090" idx="0"/>
          </p:cNvCxnSpPr>
          <p:nvPr/>
        </p:nvCxnSpPr>
        <p:spPr>
          <a:xfrm>
            <a:off x="3390094" y="2867113"/>
            <a:ext cx="0" cy="240900"/>
          </a:xfrm>
          <a:prstGeom prst="straightConnector1">
            <a:avLst/>
          </a:prstGeom>
          <a:noFill/>
          <a:ln cap="flat" cmpd="sng" w="19050">
            <a:solidFill>
              <a:srgbClr val="1475D4"/>
            </a:solidFill>
            <a:prstDash val="solid"/>
            <a:round/>
            <a:headEnd len="med" w="med" type="none"/>
            <a:tailEnd len="med" w="med" type="none"/>
          </a:ln>
        </p:spPr>
      </p:cxnSp>
      <p:cxnSp>
        <p:nvCxnSpPr>
          <p:cNvPr id="1098" name="Google Shape;1098;p89"/>
          <p:cNvCxnSpPr>
            <a:stCxn id="1086" idx="0"/>
            <a:endCxn id="1091" idx="0"/>
          </p:cNvCxnSpPr>
          <p:nvPr/>
        </p:nvCxnSpPr>
        <p:spPr>
          <a:xfrm flipH="1" rot="-5400000">
            <a:off x="3333724" y="1760125"/>
            <a:ext cx="600" cy="2696400"/>
          </a:xfrm>
          <a:prstGeom prst="bentConnector3">
            <a:avLst>
              <a:gd fmla="val -19762500" name="adj1"/>
            </a:avLst>
          </a:prstGeom>
          <a:noFill/>
          <a:ln cap="flat" cmpd="sng" w="19050">
            <a:solidFill>
              <a:srgbClr val="1475D4"/>
            </a:solidFill>
            <a:prstDash val="solid"/>
            <a:round/>
            <a:headEnd len="med" w="med" type="none"/>
            <a:tailEnd len="med" w="med" type="none"/>
          </a:ln>
        </p:spPr>
      </p:cxnSp>
      <p:cxnSp>
        <p:nvCxnSpPr>
          <p:cNvPr id="1099" name="Google Shape;1099;p89"/>
          <p:cNvCxnSpPr>
            <a:endCxn id="1094" idx="0"/>
          </p:cNvCxnSpPr>
          <p:nvPr/>
        </p:nvCxnSpPr>
        <p:spPr>
          <a:xfrm flipH="1">
            <a:off x="4682159" y="3354850"/>
            <a:ext cx="4800" cy="573600"/>
          </a:xfrm>
          <a:prstGeom prst="straightConnector1">
            <a:avLst/>
          </a:prstGeom>
          <a:noFill/>
          <a:ln cap="flat" cmpd="sng" w="19050">
            <a:solidFill>
              <a:srgbClr val="1475D4"/>
            </a:solidFill>
            <a:prstDash val="solid"/>
            <a:round/>
            <a:headEnd len="med" w="med" type="none"/>
            <a:tailEnd len="med" w="med" type="none"/>
          </a:ln>
        </p:spPr>
      </p:cxnSp>
      <p:cxnSp>
        <p:nvCxnSpPr>
          <p:cNvPr id="1100" name="Google Shape;1100;p89"/>
          <p:cNvCxnSpPr>
            <a:stCxn id="1095" idx="2"/>
            <a:endCxn id="1093" idx="0"/>
          </p:cNvCxnSpPr>
          <p:nvPr/>
        </p:nvCxnSpPr>
        <p:spPr>
          <a:xfrm>
            <a:off x="4687105" y="2169637"/>
            <a:ext cx="0" cy="285900"/>
          </a:xfrm>
          <a:prstGeom prst="straightConnector1">
            <a:avLst/>
          </a:prstGeom>
          <a:noFill/>
          <a:ln cap="flat" cmpd="sng" w="19050">
            <a:solidFill>
              <a:schemeClr val="dk2"/>
            </a:solidFill>
            <a:prstDash val="solid"/>
            <a:round/>
            <a:headEnd len="med" w="med" type="none"/>
            <a:tailEnd len="med" w="med" type="none"/>
          </a:ln>
        </p:spPr>
      </p:cxnSp>
      <p:sp>
        <p:nvSpPr>
          <p:cNvPr id="1101" name="Google Shape;1101;p89"/>
          <p:cNvSpPr/>
          <p:nvPr/>
        </p:nvSpPr>
        <p:spPr>
          <a:xfrm>
            <a:off x="5863225" y="3618113"/>
            <a:ext cx="1573500" cy="411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latin typeface="Roboto Medium"/>
                <a:ea typeface="Roboto Medium"/>
                <a:cs typeface="Roboto Medium"/>
                <a:sym typeface="Roboto Medium"/>
              </a:rPr>
              <a:t>IT/operating technology architecture</a:t>
            </a:r>
            <a:endParaRPr i="0" sz="1000" u="none" cap="none" strike="noStrike">
              <a:solidFill>
                <a:srgbClr val="000000"/>
              </a:solidFill>
              <a:latin typeface="Roboto Medium"/>
              <a:ea typeface="Roboto Medium"/>
              <a:cs typeface="Roboto Medium"/>
              <a:sym typeface="Roboto Medium"/>
            </a:endParaRPr>
          </a:p>
        </p:txBody>
      </p:sp>
      <p:sp>
        <p:nvSpPr>
          <p:cNvPr id="1102" name="Google Shape;1102;p89"/>
          <p:cNvSpPr/>
          <p:nvPr/>
        </p:nvSpPr>
        <p:spPr>
          <a:xfrm>
            <a:off x="5863225" y="4093150"/>
            <a:ext cx="1573500" cy="411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latin typeface="Roboto Medium"/>
                <a:ea typeface="Roboto Medium"/>
                <a:cs typeface="Roboto Medium"/>
                <a:sym typeface="Roboto Medium"/>
              </a:rPr>
              <a:t>Operations-</a:t>
            </a:r>
            <a:br>
              <a:rPr lang="en" sz="1000">
                <a:latin typeface="Roboto Medium"/>
                <a:ea typeface="Roboto Medium"/>
                <a:cs typeface="Roboto Medium"/>
                <a:sym typeface="Roboto Medium"/>
              </a:rPr>
            </a:br>
            <a:r>
              <a:rPr lang="en" sz="1000">
                <a:latin typeface="Roboto Medium"/>
                <a:ea typeface="Roboto Medium"/>
                <a:cs typeface="Roboto Medium"/>
                <a:sym typeface="Roboto Medium"/>
              </a:rPr>
              <a:t>incident response</a:t>
            </a:r>
            <a:endParaRPr i="0" sz="1000" u="none" cap="none" strike="noStrike">
              <a:solidFill>
                <a:srgbClr val="000000"/>
              </a:solidFill>
              <a:latin typeface="Roboto Medium"/>
              <a:ea typeface="Roboto Medium"/>
              <a:cs typeface="Roboto Medium"/>
              <a:sym typeface="Roboto Medium"/>
            </a:endParaRPr>
          </a:p>
        </p:txBody>
      </p:sp>
      <p:sp>
        <p:nvSpPr>
          <p:cNvPr id="1103" name="Google Shape;1103;p89"/>
          <p:cNvSpPr/>
          <p:nvPr/>
        </p:nvSpPr>
        <p:spPr>
          <a:xfrm>
            <a:off x="5863225" y="4568188"/>
            <a:ext cx="1573500" cy="411600"/>
          </a:xfrm>
          <a:prstGeom prst="rect">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solidFill>
                  <a:schemeClr val="lt1"/>
                </a:solidFill>
                <a:latin typeface="Roboto Medium"/>
                <a:ea typeface="Roboto Medium"/>
                <a:cs typeface="Roboto Medium"/>
                <a:sym typeface="Roboto Medium"/>
              </a:rPr>
              <a:t>IT security</a:t>
            </a:r>
            <a:endParaRPr i="0" sz="1000" u="none" cap="none" strike="noStrike">
              <a:solidFill>
                <a:schemeClr val="lt1"/>
              </a:solidFill>
              <a:latin typeface="Roboto Medium"/>
              <a:ea typeface="Roboto Medium"/>
              <a:cs typeface="Roboto Medium"/>
              <a:sym typeface="Roboto Medium"/>
            </a:endParaRPr>
          </a:p>
        </p:txBody>
      </p:sp>
      <p:sp>
        <p:nvSpPr>
          <p:cNvPr id="1104" name="Google Shape;1104;p89"/>
          <p:cNvSpPr/>
          <p:nvPr/>
        </p:nvSpPr>
        <p:spPr>
          <a:xfrm>
            <a:off x="7635574" y="3618113"/>
            <a:ext cx="1251600" cy="411600"/>
          </a:xfrm>
          <a:prstGeom prst="rect">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300"/>
              <a:buFont typeface="Arial"/>
              <a:buNone/>
            </a:pPr>
            <a:r>
              <a:rPr lang="en" sz="1000">
                <a:solidFill>
                  <a:schemeClr val="lt1"/>
                </a:solidFill>
                <a:latin typeface="Roboto Medium"/>
                <a:ea typeface="Roboto Medium"/>
                <a:cs typeface="Roboto Medium"/>
                <a:sym typeface="Roboto Medium"/>
              </a:rPr>
              <a:t>S</a:t>
            </a:r>
            <a:r>
              <a:rPr lang="en" sz="1000">
                <a:solidFill>
                  <a:schemeClr val="lt1"/>
                </a:solidFill>
                <a:latin typeface="Roboto Medium"/>
                <a:ea typeface="Roboto Medium"/>
                <a:cs typeface="Roboto Medium"/>
                <a:sym typeface="Roboto Medium"/>
              </a:rPr>
              <a:t>ecurity standards and design</a:t>
            </a:r>
            <a:endParaRPr i="0" sz="1000" u="none" cap="none" strike="noStrike">
              <a:solidFill>
                <a:schemeClr val="lt1"/>
              </a:solidFill>
              <a:latin typeface="Roboto Medium"/>
              <a:ea typeface="Roboto Medium"/>
              <a:cs typeface="Roboto Medium"/>
              <a:sym typeface="Roboto Medium"/>
            </a:endParaRPr>
          </a:p>
        </p:txBody>
      </p:sp>
      <p:sp>
        <p:nvSpPr>
          <p:cNvPr id="1105" name="Google Shape;1105;p89"/>
          <p:cNvSpPr txBox="1"/>
          <p:nvPr>
            <p:ph idx="3" type="body"/>
          </p:nvPr>
        </p:nvSpPr>
        <p:spPr>
          <a:xfrm>
            <a:off x="175" y="1767888"/>
            <a:ext cx="2760000" cy="638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sz="1200">
                <a:solidFill>
                  <a:schemeClr val="dk1"/>
                </a:solidFill>
                <a:highlight>
                  <a:srgbClr val="FFFF00"/>
                </a:highlight>
              </a:rPr>
              <a:t>This is an example. </a:t>
            </a:r>
            <a:endParaRPr b="1" sz="1200">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rPr b="1" lang="en" sz="1200">
                <a:solidFill>
                  <a:schemeClr val="dk1"/>
                </a:solidFill>
                <a:highlight>
                  <a:srgbClr val="FFFF00"/>
                </a:highlight>
              </a:rPr>
              <a:t>Specific structures within organizations vary.</a:t>
            </a:r>
            <a:endParaRPr b="1" sz="1200">
              <a:highlight>
                <a:srgbClr val="FFFF00"/>
              </a:highlight>
            </a:endParaRPr>
          </a:p>
        </p:txBody>
      </p:sp>
      <p:cxnSp>
        <p:nvCxnSpPr>
          <p:cNvPr id="1106" name="Google Shape;1106;p89"/>
          <p:cNvCxnSpPr>
            <a:stCxn id="1084" idx="1"/>
            <a:endCxn id="1103" idx="1"/>
          </p:cNvCxnSpPr>
          <p:nvPr/>
        </p:nvCxnSpPr>
        <p:spPr>
          <a:xfrm>
            <a:off x="5863225" y="2661275"/>
            <a:ext cx="600" cy="2112600"/>
          </a:xfrm>
          <a:prstGeom prst="bentConnector3">
            <a:avLst>
              <a:gd fmla="val -39687500" name="adj1"/>
            </a:avLst>
          </a:prstGeom>
          <a:noFill/>
          <a:ln cap="flat" cmpd="sng" w="19050">
            <a:solidFill>
              <a:schemeClr val="dk2"/>
            </a:solidFill>
            <a:prstDash val="solid"/>
            <a:round/>
            <a:headEnd len="med" w="med" type="none"/>
            <a:tailEnd len="med" w="med" type="none"/>
          </a:ln>
        </p:spPr>
      </p:cxnSp>
      <p:cxnSp>
        <p:nvCxnSpPr>
          <p:cNvPr id="1107" name="Google Shape;1107;p89"/>
          <p:cNvCxnSpPr>
            <a:stCxn id="1092" idx="0"/>
            <a:endCxn id="1084" idx="0"/>
          </p:cNvCxnSpPr>
          <p:nvPr/>
        </p:nvCxnSpPr>
        <p:spPr>
          <a:xfrm rot="-5400000">
            <a:off x="5010694" y="834920"/>
            <a:ext cx="18600" cy="3259800"/>
          </a:xfrm>
          <a:prstGeom prst="bentConnector3">
            <a:avLst>
              <a:gd fmla="val 796077" name="adj1"/>
            </a:avLst>
          </a:prstGeom>
          <a:noFill/>
          <a:ln cap="flat" cmpd="sng" w="19050">
            <a:solidFill>
              <a:schemeClr val="dk2"/>
            </a:solidFill>
            <a:prstDash val="solid"/>
            <a:round/>
            <a:headEnd len="med" w="med" type="none"/>
            <a:tailEnd len="med" w="med" type="none"/>
          </a:ln>
        </p:spPr>
      </p:cxnSp>
      <p:cxnSp>
        <p:nvCxnSpPr>
          <p:cNvPr id="1108" name="Google Shape;1108;p89"/>
          <p:cNvCxnSpPr>
            <a:stCxn id="1102" idx="1"/>
          </p:cNvCxnSpPr>
          <p:nvPr/>
        </p:nvCxnSpPr>
        <p:spPr>
          <a:xfrm rot="10800000">
            <a:off x="5625025" y="4298950"/>
            <a:ext cx="238200" cy="0"/>
          </a:xfrm>
          <a:prstGeom prst="straightConnector1">
            <a:avLst/>
          </a:prstGeom>
          <a:noFill/>
          <a:ln cap="flat" cmpd="sng" w="19050">
            <a:solidFill>
              <a:schemeClr val="dk2"/>
            </a:solidFill>
            <a:prstDash val="solid"/>
            <a:round/>
            <a:headEnd len="med" w="med" type="none"/>
            <a:tailEnd len="med" w="med" type="none"/>
          </a:ln>
        </p:spPr>
      </p:cxnSp>
      <p:cxnSp>
        <p:nvCxnSpPr>
          <p:cNvPr id="1109" name="Google Shape;1109;p89"/>
          <p:cNvCxnSpPr>
            <a:stCxn id="1096" idx="2"/>
            <a:endCxn id="1104" idx="0"/>
          </p:cNvCxnSpPr>
          <p:nvPr/>
        </p:nvCxnSpPr>
        <p:spPr>
          <a:xfrm>
            <a:off x="8261374" y="2867075"/>
            <a:ext cx="0" cy="750900"/>
          </a:xfrm>
          <a:prstGeom prst="straightConnector1">
            <a:avLst/>
          </a:prstGeom>
          <a:noFill/>
          <a:ln cap="flat" cmpd="sng" w="19050">
            <a:solidFill>
              <a:schemeClr val="dk2"/>
            </a:solidFill>
            <a:prstDash val="solid"/>
            <a:round/>
            <a:headEnd len="med" w="med" type="none"/>
            <a:tailEnd len="med" w="med" type="none"/>
          </a:ln>
        </p:spPr>
      </p:cxnSp>
      <p:cxnSp>
        <p:nvCxnSpPr>
          <p:cNvPr id="1110" name="Google Shape;1110;p89"/>
          <p:cNvCxnSpPr>
            <a:stCxn id="1086" idx="3"/>
            <a:endCxn id="1103" idx="1"/>
          </p:cNvCxnSpPr>
          <p:nvPr/>
        </p:nvCxnSpPr>
        <p:spPr>
          <a:xfrm>
            <a:off x="2611624" y="3313825"/>
            <a:ext cx="3251700" cy="1460100"/>
          </a:xfrm>
          <a:prstGeom prst="bentConnector3">
            <a:avLst>
              <a:gd fmla="val 3055" name="adj1"/>
            </a:avLst>
          </a:prstGeom>
          <a:noFill/>
          <a:ln cap="flat" cmpd="sng" w="9525">
            <a:solidFill>
              <a:srgbClr val="1475D4"/>
            </a:solidFill>
            <a:prstDash val="dot"/>
            <a:round/>
            <a:headEnd len="med" w="med" type="none"/>
            <a:tailEnd len="med" w="med" type="none"/>
          </a:ln>
        </p:spPr>
      </p:cxnSp>
      <p:sp>
        <p:nvSpPr>
          <p:cNvPr id="1111" name="Google Shape;1111;p89"/>
          <p:cNvSpPr/>
          <p:nvPr/>
        </p:nvSpPr>
        <p:spPr>
          <a:xfrm>
            <a:off x="466850" y="2487750"/>
            <a:ext cx="173400" cy="1734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9"/>
          <p:cNvSpPr txBox="1"/>
          <p:nvPr/>
        </p:nvSpPr>
        <p:spPr>
          <a:xfrm>
            <a:off x="737125" y="2489850"/>
            <a:ext cx="12516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100">
                <a:latin typeface="Roboto"/>
                <a:ea typeface="Roboto"/>
                <a:cs typeface="Roboto"/>
                <a:sym typeface="Roboto"/>
              </a:rPr>
              <a:t>Cybersecurity team</a:t>
            </a:r>
            <a:endParaRPr b="1" sz="11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7" name="Shape 1597"/>
        <p:cNvGrpSpPr/>
        <p:nvPr/>
      </p:nvGrpSpPr>
      <p:grpSpPr>
        <a:xfrm>
          <a:off x="0" y="0"/>
          <a:ext cx="0" cy="0"/>
          <a:chOff x="0" y="0"/>
          <a:chExt cx="0" cy="0"/>
        </a:xfrm>
      </p:grpSpPr>
      <p:cxnSp>
        <p:nvCxnSpPr>
          <p:cNvPr id="1598" name="Google Shape;1598;p125"/>
          <p:cNvCxnSpPr/>
          <p:nvPr/>
        </p:nvCxnSpPr>
        <p:spPr>
          <a:xfrm rot="10800000">
            <a:off x="4984248" y="3979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599" name="Google Shape;1599;p125"/>
          <p:cNvCxnSpPr/>
          <p:nvPr/>
        </p:nvCxnSpPr>
        <p:spPr>
          <a:xfrm rot="10800000">
            <a:off x="5628648" y="2613588"/>
            <a:ext cx="2617500" cy="0"/>
          </a:xfrm>
          <a:prstGeom prst="straightConnector1">
            <a:avLst/>
          </a:prstGeom>
          <a:noFill/>
          <a:ln cap="flat" cmpd="sng" w="9525">
            <a:solidFill>
              <a:srgbClr val="000000"/>
            </a:solidFill>
            <a:prstDash val="solid"/>
            <a:round/>
            <a:headEnd len="sm" w="sm" type="none"/>
            <a:tailEnd len="sm" w="sm" type="none"/>
          </a:ln>
        </p:spPr>
      </p:cxnSp>
      <p:cxnSp>
        <p:nvCxnSpPr>
          <p:cNvPr id="1600" name="Google Shape;1600;p125"/>
          <p:cNvCxnSpPr/>
          <p:nvPr/>
        </p:nvCxnSpPr>
        <p:spPr>
          <a:xfrm rot="10800000">
            <a:off x="5165750" y="1616800"/>
            <a:ext cx="3050400" cy="0"/>
          </a:xfrm>
          <a:prstGeom prst="straightConnector1">
            <a:avLst/>
          </a:prstGeom>
          <a:noFill/>
          <a:ln cap="flat" cmpd="sng" w="9525">
            <a:solidFill>
              <a:srgbClr val="000000"/>
            </a:solidFill>
            <a:prstDash val="solid"/>
            <a:round/>
            <a:headEnd len="sm" w="sm" type="none"/>
            <a:tailEnd len="sm" w="sm" type="none"/>
          </a:ln>
        </p:spPr>
      </p:cxnSp>
      <p:cxnSp>
        <p:nvCxnSpPr>
          <p:cNvPr id="1601" name="Google Shape;1601;p125"/>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cxnSp>
        <p:nvCxnSpPr>
          <p:cNvPr id="1602" name="Google Shape;1602;p125"/>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603" name="Google Shape;1603;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5: Measure Change</a:t>
            </a:r>
            <a:endParaRPr/>
          </a:p>
        </p:txBody>
      </p:sp>
      <p:sp>
        <p:nvSpPr>
          <p:cNvPr id="1604" name="Google Shape;1604;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600"/>
              <a:t>After training the entire company, have the pentesters reimplement the </a:t>
            </a:r>
            <a:r>
              <a:rPr lang="en" sz="1600"/>
              <a:t>original</a:t>
            </a:r>
            <a:r>
              <a:rPr lang="en" sz="1600"/>
              <a:t> </a:t>
            </a:r>
            <a:br>
              <a:rPr lang="en" sz="1600"/>
            </a:br>
            <a:r>
              <a:rPr lang="en" sz="1600"/>
              <a:t>phishing campaign.</a:t>
            </a:r>
            <a:endParaRPr sz="1600"/>
          </a:p>
        </p:txBody>
      </p:sp>
      <p:sp>
        <p:nvSpPr>
          <p:cNvPr id="1605" name="Google Shape;1605;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6" name="Google Shape;1606;p125"/>
          <p:cNvSpPr/>
          <p:nvPr/>
        </p:nvSpPr>
        <p:spPr>
          <a:xfrm rot="-4979340">
            <a:off x="3196687" y="1456287"/>
            <a:ext cx="2767493" cy="2771887"/>
          </a:xfrm>
          <a:prstGeom prst="blockArc">
            <a:avLst>
              <a:gd fmla="val 12602522" name="adj1"/>
              <a:gd fmla="val 16867657" name="adj2"/>
              <a:gd fmla="val 20844" name="adj3"/>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5"/>
          <p:cNvSpPr/>
          <p:nvPr/>
        </p:nvSpPr>
        <p:spPr>
          <a:xfrm rot="7923045">
            <a:off x="3174958" y="1453927"/>
            <a:ext cx="2774756" cy="2775201"/>
          </a:xfrm>
          <a:prstGeom prst="blockArc">
            <a:avLst>
              <a:gd fmla="val 12602522" name="adj1"/>
              <a:gd fmla="val 16867657" name="adj2"/>
              <a:gd fmla="val 20844" name="adj3"/>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5"/>
          <p:cNvSpPr/>
          <p:nvPr/>
        </p:nvSpPr>
        <p:spPr>
          <a:xfrm rot="3597646">
            <a:off x="3178355" y="1465981"/>
            <a:ext cx="2774111" cy="2776438"/>
          </a:xfrm>
          <a:prstGeom prst="blockArc">
            <a:avLst>
              <a:gd fmla="val 12602522" name="adj1"/>
              <a:gd fmla="val 16867657" name="adj2"/>
              <a:gd fmla="val 20844" name="adj3"/>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5"/>
          <p:cNvSpPr/>
          <p:nvPr/>
        </p:nvSpPr>
        <p:spPr>
          <a:xfrm rot="4022619">
            <a:off x="5320201" y="2220795"/>
            <a:ext cx="577648" cy="579030"/>
          </a:xfrm>
          <a:prstGeom prst="pie">
            <a:avLst>
              <a:gd fmla="val 6190354" name="adj1"/>
              <a:gd fmla="val 14996165" name="adj2"/>
            </a:avLst>
          </a:prstGeom>
          <a:solidFill>
            <a:srgbClr val="1475D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5"/>
          <p:cNvSpPr/>
          <p:nvPr/>
        </p:nvSpPr>
        <p:spPr>
          <a:xfrm rot="-6818172">
            <a:off x="5317472" y="2211275"/>
            <a:ext cx="577660" cy="578915"/>
          </a:xfrm>
          <a:prstGeom prst="pie">
            <a:avLst>
              <a:gd fmla="val 4028252" name="adj1"/>
              <a:gd fmla="val 17183677" name="adj2"/>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5"/>
          <p:cNvSpPr/>
          <p:nvPr/>
        </p:nvSpPr>
        <p:spPr>
          <a:xfrm rot="-9361798">
            <a:off x="3184638" y="1447961"/>
            <a:ext cx="2776555" cy="2773451"/>
          </a:xfrm>
          <a:prstGeom prst="blockArc">
            <a:avLst>
              <a:gd fmla="val 12602522" name="adj1"/>
              <a:gd fmla="val 16867657" name="adj2"/>
              <a:gd fmla="val 20844" name="adj3"/>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25"/>
          <p:cNvSpPr/>
          <p:nvPr/>
        </p:nvSpPr>
        <p:spPr>
          <a:xfrm rot="-8939422">
            <a:off x="3649612" y="3442339"/>
            <a:ext cx="578242" cy="578192"/>
          </a:xfrm>
          <a:prstGeom prst="pie">
            <a:avLst>
              <a:gd fmla="val 6190354" name="adj1"/>
              <a:gd fmla="val 14996165" name="adj2"/>
            </a:avLst>
          </a:prstGeom>
          <a:solidFill>
            <a:srgbClr val="9EE24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5"/>
          <p:cNvSpPr/>
          <p:nvPr/>
        </p:nvSpPr>
        <p:spPr>
          <a:xfrm rot="1821421">
            <a:off x="3649857" y="3442103"/>
            <a:ext cx="578171" cy="578109"/>
          </a:xfrm>
          <a:prstGeom prst="pie">
            <a:avLst>
              <a:gd fmla="val 4028252" name="adj1"/>
              <a:gd fmla="val 17183677" name="adj2"/>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5"/>
          <p:cNvSpPr/>
          <p:nvPr/>
        </p:nvSpPr>
        <p:spPr>
          <a:xfrm rot="-598995">
            <a:off x="3189261" y="1467415"/>
            <a:ext cx="2777455" cy="2773180"/>
          </a:xfrm>
          <a:prstGeom prst="blockArc">
            <a:avLst>
              <a:gd fmla="val 12513247" name="adj1"/>
              <a:gd fmla="val 16867657" name="adj2"/>
              <a:gd fmla="val 20844" name="adj3"/>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25"/>
          <p:cNvSpPr/>
          <p:nvPr/>
        </p:nvSpPr>
        <p:spPr>
          <a:xfrm rot="-176551">
            <a:off x="4302435" y="1467379"/>
            <a:ext cx="578563" cy="578263"/>
          </a:xfrm>
          <a:prstGeom prst="pie">
            <a:avLst>
              <a:gd fmla="val 6190354" name="adj1"/>
              <a:gd fmla="val 14996165" name="adj2"/>
            </a:avLst>
          </a:prstGeom>
          <a:solidFill>
            <a:srgbClr val="04346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5"/>
          <p:cNvSpPr/>
          <p:nvPr/>
        </p:nvSpPr>
        <p:spPr>
          <a:xfrm rot="10584085">
            <a:off x="4302418" y="1467587"/>
            <a:ext cx="578340" cy="578041"/>
          </a:xfrm>
          <a:prstGeom prst="pie">
            <a:avLst>
              <a:gd fmla="val 4028252" name="adj1"/>
              <a:gd fmla="val 17183677" name="adj2"/>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5"/>
          <p:cNvSpPr/>
          <p:nvPr/>
        </p:nvSpPr>
        <p:spPr>
          <a:xfrm rot="8347474">
            <a:off x="4931456" y="3431417"/>
            <a:ext cx="578072" cy="578435"/>
          </a:xfrm>
          <a:prstGeom prst="pie">
            <a:avLst>
              <a:gd fmla="val 6190354" name="adj1"/>
              <a:gd fmla="val 14996165" name="adj2"/>
            </a:avLst>
          </a:prstGeom>
          <a:solidFill>
            <a:srgbClr val="FF992D"/>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25"/>
          <p:cNvSpPr/>
          <p:nvPr/>
        </p:nvSpPr>
        <p:spPr>
          <a:xfrm rot="-2492975">
            <a:off x="4931530" y="3431343"/>
            <a:ext cx="578047" cy="578644"/>
          </a:xfrm>
          <a:prstGeom prst="pie">
            <a:avLst>
              <a:gd fmla="val 4028252" name="adj1"/>
              <a:gd fmla="val 17183677" name="adj2"/>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5"/>
          <p:cNvSpPr/>
          <p:nvPr/>
        </p:nvSpPr>
        <p:spPr>
          <a:xfrm rot="-4555659">
            <a:off x="3248102" y="2209369"/>
            <a:ext cx="577429" cy="578884"/>
          </a:xfrm>
          <a:prstGeom prst="pie">
            <a:avLst>
              <a:gd fmla="val 6190354" name="adj1"/>
              <a:gd fmla="val 14996165" name="adj2"/>
            </a:avLst>
          </a:prstGeom>
          <a:solidFill>
            <a:srgbClr val="FECF48"/>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25"/>
          <p:cNvSpPr/>
          <p:nvPr/>
        </p:nvSpPr>
        <p:spPr>
          <a:xfrm rot="6205784">
            <a:off x="3248236" y="2209364"/>
            <a:ext cx="577388" cy="578847"/>
          </a:xfrm>
          <a:prstGeom prst="pie">
            <a:avLst>
              <a:gd fmla="val 4028252" name="adj1"/>
              <a:gd fmla="val 17183677" name="adj2"/>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5"/>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622" name="Google Shape;1622;p125"/>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1623" name="Google Shape;1623;p125"/>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02</a:t>
            </a:r>
            <a:endParaRPr b="1" sz="1600">
              <a:solidFill>
                <a:schemeClr val="dk1"/>
              </a:solidFill>
              <a:latin typeface="Roboto"/>
              <a:ea typeface="Roboto"/>
              <a:cs typeface="Roboto"/>
              <a:sym typeface="Roboto"/>
            </a:endParaRPr>
          </a:p>
        </p:txBody>
      </p:sp>
      <p:sp>
        <p:nvSpPr>
          <p:cNvPr id="1624" name="Google Shape;1624;p125"/>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03</a:t>
            </a:r>
            <a:endParaRPr b="1" sz="1600">
              <a:solidFill>
                <a:schemeClr val="dk1"/>
              </a:solidFill>
              <a:latin typeface="Roboto"/>
              <a:ea typeface="Roboto"/>
              <a:cs typeface="Roboto"/>
              <a:sym typeface="Roboto"/>
            </a:endParaRPr>
          </a:p>
        </p:txBody>
      </p:sp>
      <p:sp>
        <p:nvSpPr>
          <p:cNvPr id="1625" name="Google Shape;1625;p125"/>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1626" name="Google Shape;1626;p125"/>
          <p:cNvSpPr txBox="1"/>
          <p:nvPr/>
        </p:nvSpPr>
        <p:spPr>
          <a:xfrm>
            <a:off x="0" y="2078050"/>
            <a:ext cx="29691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dk1"/>
                </a:solidFill>
                <a:latin typeface="Roboto"/>
                <a:ea typeface="Roboto"/>
                <a:cs typeface="Roboto"/>
                <a:sym typeface="Roboto"/>
              </a:rPr>
              <a:t>Measure and set goals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Set a click rate goal of 5%. Measure this data to determine (1) what percentage of employees fall victim to the phishing and (2) which employees specifically.</a:t>
            </a:r>
            <a:endParaRPr sz="1000">
              <a:latin typeface="Roboto"/>
              <a:ea typeface="Roboto"/>
              <a:cs typeface="Roboto"/>
              <a:sym typeface="Roboto"/>
            </a:endParaRPr>
          </a:p>
        </p:txBody>
      </p:sp>
      <p:sp>
        <p:nvSpPr>
          <p:cNvPr id="1627" name="Google Shape;1627;p125"/>
          <p:cNvSpPr txBox="1"/>
          <p:nvPr/>
        </p:nvSpPr>
        <p:spPr>
          <a:xfrm>
            <a:off x="0" y="3449650"/>
            <a:ext cx="2809500" cy="12987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Involve the right people</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CEO and/or CIO, director of HR, and the person in charge of internal training and communication.  </a:t>
            </a:r>
            <a:endParaRPr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1628" name="Google Shape;1628;p125"/>
          <p:cNvSpPr txBox="1"/>
          <p:nvPr/>
        </p:nvSpPr>
        <p:spPr>
          <a:xfrm>
            <a:off x="5715000" y="1620850"/>
            <a:ext cx="3050400" cy="992700"/>
          </a:xfrm>
          <a:prstGeom prst="rect">
            <a:avLst/>
          </a:prstGeom>
          <a:noFill/>
          <a:ln>
            <a:noFill/>
          </a:ln>
        </p:spPr>
        <p:txBody>
          <a:bodyPr anchorCtr="0" anchor="t" bIns="0" lIns="457200" spcFirstLastPara="1" rIns="91425" wrap="square" tIns="91425">
            <a:noAutofit/>
          </a:bodyPr>
          <a:lstStyle/>
          <a:p>
            <a:pPr indent="0" lvl="0" marL="0" rtl="0" algn="l">
              <a:lnSpc>
                <a:spcPct val="100000"/>
              </a:lnSpc>
              <a:spcBef>
                <a:spcPts val="0"/>
              </a:spcBef>
              <a:spcAft>
                <a:spcPts val="0"/>
              </a:spcAft>
              <a:buNone/>
            </a:pPr>
            <a:r>
              <a:rPr b="1" lang="en">
                <a:solidFill>
                  <a:schemeClr val="lt1"/>
                </a:solidFill>
                <a:highlight>
                  <a:srgbClr val="043461"/>
                </a:highlight>
                <a:latin typeface="Roboto"/>
                <a:ea typeface="Roboto"/>
                <a:cs typeface="Roboto"/>
                <a:sym typeface="Roboto"/>
              </a:rPr>
              <a:t>Measure changes</a:t>
            </a:r>
            <a:endParaRPr b="1">
              <a:solidFill>
                <a:schemeClr val="lt1"/>
              </a:solidFill>
              <a:highlight>
                <a:srgbClr val="043461"/>
              </a:highlight>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Determine success or failure based on goals set in Step 1. </a:t>
            </a:r>
            <a:endParaRPr sz="1200">
              <a:latin typeface="Roboto"/>
              <a:ea typeface="Roboto"/>
              <a:cs typeface="Roboto"/>
              <a:sym typeface="Roboto"/>
            </a:endParaRPr>
          </a:p>
          <a:p>
            <a:pPr indent="0" lvl="0" marL="0" rtl="0" algn="l">
              <a:spcBef>
                <a:spcPts val="0"/>
              </a:spcBef>
              <a:spcAft>
                <a:spcPts val="1600"/>
              </a:spcAft>
              <a:buNone/>
            </a:pPr>
            <a:r>
              <a:t/>
            </a:r>
            <a:endParaRPr b="1">
              <a:latin typeface="Roboto"/>
              <a:ea typeface="Roboto"/>
              <a:cs typeface="Roboto"/>
              <a:sym typeface="Roboto"/>
            </a:endParaRPr>
          </a:p>
        </p:txBody>
      </p:sp>
      <p:sp>
        <p:nvSpPr>
          <p:cNvPr id="1629" name="Google Shape;1629;p125"/>
          <p:cNvSpPr txBox="1"/>
          <p:nvPr/>
        </p:nvSpPr>
        <p:spPr>
          <a:xfrm>
            <a:off x="5745000" y="2616800"/>
            <a:ext cx="3050400" cy="899100"/>
          </a:xfrm>
          <a:prstGeom prst="rect">
            <a:avLst/>
          </a:prstGeom>
          <a:noFill/>
          <a:ln>
            <a:noFill/>
          </a:ln>
        </p:spPr>
        <p:txBody>
          <a:bodyPr anchorCtr="0" anchor="t" bIns="0" lIns="457200"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Roboto"/>
                <a:ea typeface="Roboto"/>
                <a:cs typeface="Roboto"/>
                <a:sym typeface="Roboto"/>
              </a:rPr>
              <a:t>Execute the plan</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Implement training with a goal of training 25% of employees each quarter.</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1630" name="Google Shape;1630;p125"/>
          <p:cNvSpPr txBox="1"/>
          <p:nvPr/>
        </p:nvSpPr>
        <p:spPr>
          <a:xfrm>
            <a:off x="5715000" y="3906850"/>
            <a:ext cx="32319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Create an action plan</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Develop training to cover dangers of malware and how malware can spread through phishing and vishing.</a:t>
            </a:r>
            <a:endParaRPr sz="1200">
              <a:solidFill>
                <a:schemeClr val="dk1"/>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6" name="Google Shape;1636;p126"/>
          <p:cNvSpPr txBox="1"/>
          <p:nvPr>
            <p:ph type="title"/>
          </p:nvPr>
        </p:nvSpPr>
        <p:spPr>
          <a:xfrm>
            <a:off x="1400" y="274875"/>
            <a:ext cx="8868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t>Activity: Applying the Security Culture Framework: Part 1 </a:t>
            </a:r>
            <a:endParaRPr sz="3000"/>
          </a:p>
          <a:p>
            <a:pPr indent="0" lvl="0" marL="0" rtl="0" algn="l">
              <a:lnSpc>
                <a:spcPct val="115000"/>
              </a:lnSpc>
              <a:spcBef>
                <a:spcPts val="800"/>
              </a:spcBef>
              <a:spcAft>
                <a:spcPts val="0"/>
              </a:spcAft>
              <a:buNone/>
            </a:pPr>
            <a:r>
              <a:rPr lang="en" sz="1800">
                <a:latin typeface="Roboto"/>
                <a:ea typeface="Roboto"/>
                <a:cs typeface="Roboto"/>
                <a:sym typeface="Roboto"/>
              </a:rPr>
              <a:t>You’ll play the role of a security consultant contracted by a </a:t>
            </a:r>
            <a:br>
              <a:rPr lang="en" sz="1800">
                <a:latin typeface="Roboto"/>
                <a:ea typeface="Roboto"/>
                <a:cs typeface="Roboto"/>
                <a:sym typeface="Roboto"/>
              </a:rPr>
            </a:br>
            <a:r>
              <a:rPr lang="en" sz="1800">
                <a:latin typeface="Roboto"/>
                <a:ea typeface="Roboto"/>
                <a:cs typeface="Roboto"/>
                <a:sym typeface="Roboto"/>
              </a:rPr>
              <a:t>local bank to develop a plan </a:t>
            </a:r>
            <a:r>
              <a:rPr lang="en" sz="1800">
                <a:latin typeface="Roboto"/>
                <a:ea typeface="Roboto"/>
                <a:cs typeface="Roboto"/>
                <a:sym typeface="Roboto"/>
              </a:rPr>
              <a:t>for strengthening</a:t>
            </a:r>
            <a:r>
              <a:rPr lang="en" sz="1800">
                <a:latin typeface="Roboto"/>
                <a:ea typeface="Roboto"/>
                <a:cs typeface="Roboto"/>
                <a:sym typeface="Roboto"/>
              </a:rPr>
              <a:t> physical security.</a:t>
            </a:r>
            <a:br>
              <a:rPr lang="en" sz="1800">
                <a:latin typeface="Roboto Light"/>
                <a:ea typeface="Roboto Light"/>
                <a:cs typeface="Roboto Light"/>
                <a:sym typeface="Roboto Light"/>
              </a:rPr>
            </a:br>
            <a:endParaRPr sz="1800">
              <a:latin typeface="Roboto Light"/>
              <a:ea typeface="Roboto Light"/>
              <a:cs typeface="Roboto Light"/>
              <a:sym typeface="Roboto Light"/>
            </a:endParaRPr>
          </a:p>
          <a:p>
            <a:pPr indent="0" lvl="0" marL="0" rtl="0" algn="l">
              <a:spcBef>
                <a:spcPts val="800"/>
              </a:spcBef>
              <a:spcAft>
                <a:spcPts val="800"/>
              </a:spcAft>
              <a:buNone/>
            </a:pPr>
            <a:r>
              <a:t/>
            </a:r>
            <a:endParaRPr sz="1800">
              <a:latin typeface="Roboto Light"/>
              <a:ea typeface="Roboto Light"/>
              <a:cs typeface="Roboto Light"/>
              <a:sym typeface="Roboto Light"/>
            </a:endParaRPr>
          </a:p>
        </p:txBody>
      </p:sp>
      <p:sp>
        <p:nvSpPr>
          <p:cNvPr id="1637" name="Google Shape;1637;p126"/>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
        <p:nvSpPr>
          <p:cNvPr id="1638" name="Google Shape;1638;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2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descr="Countdown clock starting at 10 minutes. Sound at start/end.&#10;Useful for timing your talk/presentation, for example. The circle animation gives a clear indication of the amount of elapsed time." id="1654" name="Google Shape;1654;p129" title="10 Minute Countdown Timer">
            <a:hlinkClick r:id="rId3"/>
          </p:cNvPr>
          <p:cNvPicPr preferRelativeResize="0"/>
          <p:nvPr/>
        </p:nvPicPr>
        <p:blipFill>
          <a:blip r:embed="rId4">
            <a:alphaModFix/>
          </a:blip>
          <a:stretch>
            <a:fillRect/>
          </a:stretch>
        </p:blipFill>
        <p:spPr>
          <a:xfrm>
            <a:off x="209025" y="3114400"/>
            <a:ext cx="2359175" cy="1769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3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Culture Framework: </a:t>
            </a:r>
            <a:br>
              <a:rPr lang="en"/>
            </a:br>
            <a:r>
              <a:rPr lang="en"/>
              <a:t>Action Plan </a:t>
            </a:r>
            <a:endParaRPr/>
          </a:p>
        </p:txBody>
      </p:sp>
      <p:sp>
        <p:nvSpPr>
          <p:cNvPr id="1660" name="Google Shape;1660;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1" name="Google Shape;1661;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3F0FC"/>
        </a:solidFill>
      </p:bgPr>
    </p:bg>
    <p:spTree>
      <p:nvGrpSpPr>
        <p:cNvPr id="1665" name="Shape 1665"/>
        <p:cNvGrpSpPr/>
        <p:nvPr/>
      </p:nvGrpSpPr>
      <p:grpSpPr>
        <a:xfrm>
          <a:off x="0" y="0"/>
          <a:ext cx="0" cy="0"/>
          <a:chOff x="0" y="0"/>
          <a:chExt cx="0" cy="0"/>
        </a:xfrm>
      </p:grpSpPr>
      <p:pic>
        <p:nvPicPr>
          <p:cNvPr id="1666" name="Google Shape;1666;p131"/>
          <p:cNvPicPr preferRelativeResize="0"/>
          <p:nvPr/>
        </p:nvPicPr>
        <p:blipFill rotWithShape="1">
          <a:blip r:embed="rId3">
            <a:alphaModFix/>
          </a:blip>
          <a:srcRect b="19532" l="0" r="35786" t="4526"/>
          <a:stretch/>
        </p:blipFill>
        <p:spPr>
          <a:xfrm>
            <a:off x="0" y="1"/>
            <a:ext cx="9144003" cy="5143499"/>
          </a:xfrm>
          <a:prstGeom prst="rect">
            <a:avLst/>
          </a:prstGeom>
          <a:noFill/>
          <a:ln>
            <a:noFill/>
          </a:ln>
        </p:spPr>
      </p:pic>
      <p:sp>
        <p:nvSpPr>
          <p:cNvPr id="1667" name="Google Shape;1667;p131"/>
          <p:cNvSpPr/>
          <p:nvPr/>
        </p:nvSpPr>
        <p:spPr>
          <a:xfrm>
            <a:off x="-12300" y="0"/>
            <a:ext cx="9168600" cy="1906500"/>
          </a:xfrm>
          <a:prstGeom prst="rect">
            <a:avLst/>
          </a:prstGeom>
          <a:gradFill>
            <a:gsLst>
              <a:gs pos="0">
                <a:srgbClr val="041F2D"/>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lt1"/>
                </a:solidFill>
              </a:rPr>
              <a:t>Back to Our Security Scenario...</a:t>
            </a:r>
            <a:endParaRPr>
              <a:solidFill>
                <a:schemeClr val="lt1"/>
              </a:solidFill>
            </a:endParaRPr>
          </a:p>
        </p:txBody>
      </p:sp>
      <p:sp>
        <p:nvSpPr>
          <p:cNvPr id="1669" name="Google Shape;1669;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0" name="Google Shape;1670;p131"/>
          <p:cNvSpPr txBox="1"/>
          <p:nvPr>
            <p:ph idx="1" type="subTitle"/>
          </p:nvPr>
        </p:nvSpPr>
        <p:spPr>
          <a:xfrm>
            <a:off x="0" y="675975"/>
            <a:ext cx="9144000" cy="364800"/>
          </a:xfrm>
          <a:prstGeom prst="rect">
            <a:avLst/>
          </a:prstGeom>
        </p:spPr>
        <p:txBody>
          <a:bodyPr anchorCtr="0" anchor="t" bIns="91425" lIns="457200" spcFirstLastPara="1" rIns="365750" wrap="square" tIns="91425">
            <a:noAutofit/>
          </a:bodyPr>
          <a:lstStyle/>
          <a:p>
            <a:pPr indent="0" lvl="0" marL="0" rtl="0" algn="l">
              <a:lnSpc>
                <a:spcPct val="115000"/>
              </a:lnSpc>
              <a:spcBef>
                <a:spcPts val="0"/>
              </a:spcBef>
              <a:spcAft>
                <a:spcPts val="800"/>
              </a:spcAft>
              <a:buNone/>
            </a:pPr>
            <a:r>
              <a:rPr lang="en">
                <a:solidFill>
                  <a:schemeClr val="lt1"/>
                </a:solidFill>
              </a:rPr>
              <a:t>Employees are receiving emails to their work accounts from external sources. </a:t>
            </a:r>
            <a:endParaRPr>
              <a:solidFill>
                <a:schemeClr val="lt1"/>
              </a:solidFill>
            </a:endParaRPr>
          </a:p>
        </p:txBody>
      </p:sp>
      <p:sp>
        <p:nvSpPr>
          <p:cNvPr id="1671" name="Google Shape;1671;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2" name="Google Shape;1672;p131"/>
          <p:cNvSpPr txBox="1"/>
          <p:nvPr>
            <p:ph idx="3" type="body"/>
          </p:nvPr>
        </p:nvSpPr>
        <p:spPr>
          <a:xfrm>
            <a:off x="175" y="1238375"/>
            <a:ext cx="4380900" cy="1407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solidFill>
                  <a:schemeClr val="lt1"/>
                </a:solidFill>
              </a:rPr>
              <a:t>Employees are clicking on links and downloading attachments in these emails. </a:t>
            </a:r>
            <a:endParaRPr>
              <a:solidFill>
                <a:schemeClr val="lt1"/>
              </a:solidFill>
            </a:endParaRPr>
          </a:p>
          <a:p>
            <a:pPr indent="0" lvl="0" marL="0" rtl="0" algn="l">
              <a:spcBef>
                <a:spcPts val="800"/>
              </a:spcBef>
              <a:spcAft>
                <a:spcPts val="0"/>
              </a:spcAft>
              <a:buNone/>
            </a:pPr>
            <a:r>
              <a:rPr lang="en">
                <a:solidFill>
                  <a:schemeClr val="lt1"/>
                </a:solidFill>
              </a:rPr>
              <a:t>The organization’s security team determined that many of the links and attachments contain malware.</a:t>
            </a:r>
            <a:endParaRPr>
              <a:solidFill>
                <a:schemeClr val="lt1"/>
              </a:solidFill>
            </a:endParaRPr>
          </a:p>
          <a:p>
            <a:pPr indent="0" lvl="0" marL="0" rtl="0" algn="l">
              <a:spcBef>
                <a:spcPts val="800"/>
              </a:spcBef>
              <a:spcAft>
                <a:spcPts val="800"/>
              </a:spcAft>
              <a:buNone/>
            </a:pPr>
            <a:r>
              <a:t/>
            </a:r>
            <a:endParaRPr>
              <a:solidFill>
                <a:schemeClr val="lt1"/>
              </a:solidFill>
            </a:endParaRPr>
          </a:p>
        </p:txBody>
      </p:sp>
      <p:cxnSp>
        <p:nvCxnSpPr>
          <p:cNvPr id="1673" name="Google Shape;1673;p131"/>
          <p:cNvCxnSpPr/>
          <p:nvPr/>
        </p:nvCxnSpPr>
        <p:spPr>
          <a:xfrm>
            <a:off x="274375" y="640080"/>
            <a:ext cx="8595600" cy="102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132"/>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Let’s go through the steps again, </a:t>
            </a:r>
            <a:br>
              <a:rPr lang="en" sz="3400"/>
            </a:br>
            <a:r>
              <a:rPr lang="en" sz="3400"/>
              <a:t>with the </a:t>
            </a:r>
            <a:r>
              <a:rPr lang="en" sz="3400">
                <a:solidFill>
                  <a:srgbClr val="6CCCE6"/>
                </a:solidFill>
              </a:rPr>
              <a:t>added context</a:t>
            </a:r>
            <a:r>
              <a:rPr lang="en" sz="3400"/>
              <a:t> of coordinating with other team members.</a:t>
            </a:r>
            <a:endParaRPr sz="3400"/>
          </a:p>
        </p:txBody>
      </p:sp>
      <p:sp>
        <p:nvSpPr>
          <p:cNvPr id="1679" name="Google Shape;1679;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0" name="Google Shape;1680;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pic>
        <p:nvPicPr>
          <p:cNvPr id="1685" name="Google Shape;1685;p133"/>
          <p:cNvPicPr preferRelativeResize="0"/>
          <p:nvPr/>
        </p:nvPicPr>
        <p:blipFill rotWithShape="1">
          <a:blip r:embed="rId3">
            <a:alphaModFix/>
          </a:blip>
          <a:srcRect b="17572" l="43451" r="30228" t="5893"/>
          <a:stretch/>
        </p:blipFill>
        <p:spPr>
          <a:xfrm>
            <a:off x="6610350" y="0"/>
            <a:ext cx="2545949" cy="5215450"/>
          </a:xfrm>
          <a:prstGeom prst="rect">
            <a:avLst/>
          </a:prstGeom>
          <a:noFill/>
          <a:ln>
            <a:noFill/>
          </a:ln>
        </p:spPr>
      </p:pic>
      <p:sp>
        <p:nvSpPr>
          <p:cNvPr id="1686" name="Google Shape;1686;p133"/>
          <p:cNvSpPr txBox="1"/>
          <p:nvPr>
            <p:ph type="title"/>
          </p:nvPr>
        </p:nvSpPr>
        <p:spPr>
          <a:xfrm>
            <a:off x="1514475" y="0"/>
            <a:ext cx="7641900" cy="675900"/>
          </a:xfrm>
          <a:prstGeom prst="rect">
            <a:avLst/>
          </a:prstGeom>
          <a:solidFill>
            <a:srgbClr val="6CCCE6"/>
          </a:solidFill>
        </p:spPr>
        <p:txBody>
          <a:bodyPr anchorCtr="0" anchor="t" bIns="91425" lIns="274300" spcFirstLastPara="1" rIns="91425" wrap="square" tIns="182875">
            <a:noAutofit/>
          </a:bodyPr>
          <a:lstStyle/>
          <a:p>
            <a:pPr indent="0" lvl="0" marL="0" rtl="0" algn="l">
              <a:spcBef>
                <a:spcPts val="0"/>
              </a:spcBef>
              <a:spcAft>
                <a:spcPts val="0"/>
              </a:spcAft>
              <a:buNone/>
            </a:pPr>
            <a:r>
              <a:rPr lang="en">
                <a:solidFill>
                  <a:schemeClr val="dk1"/>
                </a:solidFill>
              </a:rPr>
              <a:t>Security Culture Framework Steps</a:t>
            </a:r>
            <a:endParaRPr/>
          </a:p>
        </p:txBody>
      </p:sp>
      <p:sp>
        <p:nvSpPr>
          <p:cNvPr id="1687" name="Google Shape;1687;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88" name="Google Shape;1688;p133"/>
          <p:cNvSpPr txBox="1"/>
          <p:nvPr>
            <p:ph type="title"/>
          </p:nvPr>
        </p:nvSpPr>
        <p:spPr>
          <a:xfrm>
            <a:off x="-9525" y="0"/>
            <a:ext cx="1524000" cy="675900"/>
          </a:xfrm>
          <a:prstGeom prst="rect">
            <a:avLst/>
          </a:prstGeom>
          <a:solidFill>
            <a:schemeClr val="dk1"/>
          </a:solidFill>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lt1"/>
                </a:solidFill>
              </a:rPr>
              <a:t>Step 1</a:t>
            </a:r>
            <a:endParaRPr>
              <a:solidFill>
                <a:schemeClr val="lt1"/>
              </a:solidFill>
            </a:endParaRPr>
          </a:p>
        </p:txBody>
      </p:sp>
      <p:sp>
        <p:nvSpPr>
          <p:cNvPr id="1689" name="Google Shape;1689;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0" name="Google Shape;1690;p133"/>
          <p:cNvSpPr txBox="1"/>
          <p:nvPr/>
        </p:nvSpPr>
        <p:spPr>
          <a:xfrm>
            <a:off x="0" y="675900"/>
            <a:ext cx="6505500" cy="800400"/>
          </a:xfrm>
          <a:prstGeom prst="rect">
            <a:avLst/>
          </a:prstGeom>
          <a:noFill/>
          <a:ln>
            <a:noFill/>
          </a:ln>
        </p:spPr>
        <p:txBody>
          <a:bodyPr anchorCtr="0" anchor="t" bIns="91425" lIns="457200" spcFirstLastPara="1" rIns="91425" wrap="square" tIns="182875">
            <a:noAutofit/>
          </a:bodyPr>
          <a:lstStyle/>
          <a:p>
            <a:pPr indent="0" lvl="0" marL="0" rtl="0" algn="l">
              <a:spcBef>
                <a:spcPts val="0"/>
              </a:spcBef>
              <a:spcAft>
                <a:spcPts val="0"/>
              </a:spcAft>
              <a:buNone/>
            </a:pPr>
            <a:r>
              <a:rPr lang="en" sz="1800">
                <a:latin typeface="Roboto"/>
                <a:ea typeface="Roboto"/>
                <a:cs typeface="Roboto"/>
                <a:sym typeface="Roboto"/>
              </a:rPr>
              <a:t>The Security Culture Framework (SCF) team meets to assess the impact of the phishing incident and the risk posed by future campaigns. </a:t>
            </a:r>
            <a:endParaRPr sz="1800">
              <a:latin typeface="Roboto"/>
              <a:ea typeface="Roboto"/>
              <a:cs typeface="Roboto"/>
              <a:sym typeface="Roboto"/>
            </a:endParaRPr>
          </a:p>
          <a:p>
            <a:pPr indent="0" lvl="0" marL="0" rtl="0" algn="l">
              <a:spcBef>
                <a:spcPts val="600"/>
              </a:spcBef>
              <a:spcAft>
                <a:spcPts val="0"/>
              </a:spcAft>
              <a:buNone/>
            </a:pPr>
            <a:r>
              <a:rPr b="1" lang="en" sz="1800">
                <a:latin typeface="Roboto"/>
                <a:ea typeface="Roboto"/>
                <a:cs typeface="Roboto"/>
                <a:sym typeface="Roboto"/>
              </a:rPr>
              <a:t>This discussion includes:</a:t>
            </a:r>
            <a:endParaRPr b="1" sz="1800">
              <a:latin typeface="Roboto"/>
              <a:ea typeface="Roboto"/>
              <a:cs typeface="Roboto"/>
              <a:sym typeface="Roboto"/>
            </a:endParaRPr>
          </a:p>
        </p:txBody>
      </p:sp>
      <p:sp>
        <p:nvSpPr>
          <p:cNvPr id="1691" name="Google Shape;1691;p133"/>
          <p:cNvSpPr/>
          <p:nvPr/>
        </p:nvSpPr>
        <p:spPr>
          <a:xfrm>
            <a:off x="1352550" y="2140825"/>
            <a:ext cx="4829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An assessment of the damage done by the previous phishing incident.</a:t>
            </a:r>
            <a:endParaRPr/>
          </a:p>
        </p:txBody>
      </p:sp>
      <p:grpSp>
        <p:nvGrpSpPr>
          <p:cNvPr id="1692" name="Google Shape;1692;p133"/>
          <p:cNvGrpSpPr/>
          <p:nvPr/>
        </p:nvGrpSpPr>
        <p:grpSpPr>
          <a:xfrm>
            <a:off x="457200" y="2140813"/>
            <a:ext cx="776889" cy="621300"/>
            <a:chOff x="457200" y="1378813"/>
            <a:chExt cx="776889" cy="621300"/>
          </a:xfrm>
        </p:grpSpPr>
        <p:sp>
          <p:nvSpPr>
            <p:cNvPr id="1693" name="Google Shape;1693;p1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694" name="Google Shape;1694;p1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695" name="Google Shape;1695;p133"/>
          <p:cNvGrpSpPr/>
          <p:nvPr/>
        </p:nvGrpSpPr>
        <p:grpSpPr>
          <a:xfrm>
            <a:off x="457200" y="2943100"/>
            <a:ext cx="776889" cy="621300"/>
            <a:chOff x="457200" y="1378813"/>
            <a:chExt cx="776889" cy="621300"/>
          </a:xfrm>
        </p:grpSpPr>
        <p:sp>
          <p:nvSpPr>
            <p:cNvPr id="1696" name="Google Shape;1696;p1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697" name="Google Shape;1697;p1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698" name="Google Shape;1698;p133"/>
          <p:cNvGrpSpPr/>
          <p:nvPr/>
        </p:nvGrpSpPr>
        <p:grpSpPr>
          <a:xfrm>
            <a:off x="457200" y="4016825"/>
            <a:ext cx="776889" cy="621300"/>
            <a:chOff x="457200" y="1378813"/>
            <a:chExt cx="776889" cy="621300"/>
          </a:xfrm>
        </p:grpSpPr>
        <p:sp>
          <p:nvSpPr>
            <p:cNvPr id="1699" name="Google Shape;1699;p1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00" name="Google Shape;1700;p1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701" name="Google Shape;1701;p133"/>
          <p:cNvSpPr/>
          <p:nvPr/>
        </p:nvSpPr>
        <p:spPr>
          <a:xfrm>
            <a:off x="1352550" y="2945500"/>
            <a:ext cx="4829100" cy="921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Using a pentesting phishing attack to show how many employees download malicious files. This assessment might find a 10% click-through rate, meaning that 10% of employees downloaded malicious email attachments.</a:t>
            </a:r>
            <a:endParaRPr/>
          </a:p>
        </p:txBody>
      </p:sp>
      <p:sp>
        <p:nvSpPr>
          <p:cNvPr id="1702" name="Google Shape;1702;p133"/>
          <p:cNvSpPr/>
          <p:nvPr/>
        </p:nvSpPr>
        <p:spPr>
          <a:xfrm>
            <a:off x="1352550" y="4016825"/>
            <a:ext cx="4829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Setting a target click-through rate. The team might decide that a 5% click-through rate is acceptable.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34"/>
          <p:cNvSpPr txBox="1"/>
          <p:nvPr>
            <p:ph type="title"/>
          </p:nvPr>
        </p:nvSpPr>
        <p:spPr>
          <a:xfrm>
            <a:off x="1514475" y="0"/>
            <a:ext cx="7641900" cy="675900"/>
          </a:xfrm>
          <a:prstGeom prst="rect">
            <a:avLst/>
          </a:prstGeom>
          <a:solidFill>
            <a:srgbClr val="6CCCE6"/>
          </a:solidFill>
        </p:spPr>
        <p:txBody>
          <a:bodyPr anchorCtr="0" anchor="t" bIns="91425" lIns="274300" spcFirstLastPara="1" rIns="91425" wrap="square" tIns="182875">
            <a:noAutofit/>
          </a:bodyPr>
          <a:lstStyle/>
          <a:p>
            <a:pPr indent="0" lvl="0" marL="0" rtl="0" algn="l">
              <a:spcBef>
                <a:spcPts val="0"/>
              </a:spcBef>
              <a:spcAft>
                <a:spcPts val="0"/>
              </a:spcAft>
              <a:buNone/>
            </a:pPr>
            <a:r>
              <a:rPr lang="en">
                <a:solidFill>
                  <a:schemeClr val="dk1"/>
                </a:solidFill>
              </a:rPr>
              <a:t>Security Culture Framework Steps</a:t>
            </a:r>
            <a:endParaRPr/>
          </a:p>
        </p:txBody>
      </p:sp>
      <p:sp>
        <p:nvSpPr>
          <p:cNvPr id="1708" name="Google Shape;1708;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09" name="Google Shape;1709;p134"/>
          <p:cNvSpPr txBox="1"/>
          <p:nvPr>
            <p:ph type="title"/>
          </p:nvPr>
        </p:nvSpPr>
        <p:spPr>
          <a:xfrm>
            <a:off x="-9525" y="0"/>
            <a:ext cx="1524000" cy="675900"/>
          </a:xfrm>
          <a:prstGeom prst="rect">
            <a:avLst/>
          </a:prstGeom>
          <a:solidFill>
            <a:schemeClr val="dk1"/>
          </a:solidFill>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lt1"/>
                </a:solidFill>
              </a:rPr>
              <a:t>Step 2</a:t>
            </a:r>
            <a:endParaRPr>
              <a:solidFill>
                <a:schemeClr val="lt1"/>
              </a:solidFill>
            </a:endParaRPr>
          </a:p>
        </p:txBody>
      </p:sp>
      <p:sp>
        <p:nvSpPr>
          <p:cNvPr id="1710" name="Google Shape;1710;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1" name="Google Shape;1711;p134"/>
          <p:cNvSpPr txBox="1"/>
          <p:nvPr/>
        </p:nvSpPr>
        <p:spPr>
          <a:xfrm>
            <a:off x="0" y="675900"/>
            <a:ext cx="9144000" cy="1524300"/>
          </a:xfrm>
          <a:prstGeom prst="rect">
            <a:avLst/>
          </a:prstGeom>
          <a:noFill/>
          <a:ln>
            <a:noFill/>
          </a:ln>
        </p:spPr>
        <p:txBody>
          <a:bodyPr anchorCtr="0" anchor="t" bIns="91425" lIns="457200" spcFirstLastPara="1" rIns="457200" wrap="square" tIns="182875">
            <a:noAutofit/>
          </a:bodyPr>
          <a:lstStyle/>
          <a:p>
            <a:pPr indent="0" lvl="0" marL="0" rtl="0" algn="l">
              <a:spcBef>
                <a:spcPts val="0"/>
              </a:spcBef>
              <a:spcAft>
                <a:spcPts val="0"/>
              </a:spcAft>
              <a:buNone/>
            </a:pPr>
            <a:r>
              <a:rPr lang="en" sz="1800">
                <a:latin typeface="Roboto"/>
                <a:ea typeface="Roboto"/>
                <a:cs typeface="Roboto"/>
                <a:sym typeface="Roboto"/>
              </a:rPr>
              <a:t>The SCF team manager (in this case, the IR manager) meets with the CISO to explain that the previous phishing attack was successful because 10% of employees downloaded files from unknown email addresses.</a:t>
            </a:r>
            <a:endParaRPr sz="1800">
              <a:latin typeface="Roboto"/>
              <a:ea typeface="Roboto"/>
              <a:cs typeface="Roboto"/>
              <a:sym typeface="Roboto"/>
            </a:endParaRPr>
          </a:p>
          <a:p>
            <a:pPr indent="0" lvl="0" marL="0" rtl="0" algn="l">
              <a:spcBef>
                <a:spcPts val="900"/>
              </a:spcBef>
              <a:spcAft>
                <a:spcPts val="0"/>
              </a:spcAft>
              <a:buClr>
                <a:schemeClr val="dk1"/>
              </a:buClr>
              <a:buSzPts val="1100"/>
              <a:buFont typeface="Arial"/>
              <a:buNone/>
            </a:pPr>
            <a:r>
              <a:rPr lang="en" sz="1800">
                <a:latin typeface="Roboto"/>
                <a:ea typeface="Roboto"/>
                <a:cs typeface="Roboto"/>
                <a:sym typeface="Roboto"/>
              </a:rPr>
              <a:t>They request a budget to carry out a plan that will bring this number down to 5%, and explain how it will profit the business.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712" name="Google Shape;1712;p134"/>
          <p:cNvPicPr preferRelativeResize="0"/>
          <p:nvPr/>
        </p:nvPicPr>
        <p:blipFill rotWithShape="1">
          <a:blip r:embed="rId3">
            <a:alphaModFix/>
          </a:blip>
          <a:srcRect b="36308" l="15487" r="8818" t="30901"/>
          <a:stretch/>
        </p:blipFill>
        <p:spPr>
          <a:xfrm>
            <a:off x="0" y="2495550"/>
            <a:ext cx="9168600" cy="2647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GRC Framework</a:t>
            </a:r>
            <a:endParaRPr/>
          </a:p>
        </p:txBody>
      </p:sp>
      <p:sp>
        <p:nvSpPr>
          <p:cNvPr id="1118" name="Google Shape;1118;p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GRC is a framework for answering the following questions:</a:t>
            </a:r>
            <a:endParaRPr/>
          </a:p>
        </p:txBody>
      </p:sp>
      <p:sp>
        <p:nvSpPr>
          <p:cNvPr id="1119" name="Google Shape;1119;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0" name="Google Shape;1120;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21" name="Google Shape;1121;p90"/>
          <p:cNvPicPr preferRelativeResize="0"/>
          <p:nvPr/>
        </p:nvPicPr>
        <p:blipFill rotWithShape="1">
          <a:blip r:embed="rId3">
            <a:alphaModFix/>
          </a:blip>
          <a:srcRect b="0" l="0" r="0" t="0"/>
          <a:stretch/>
        </p:blipFill>
        <p:spPr>
          <a:xfrm>
            <a:off x="1149278" y="1014826"/>
            <a:ext cx="6845443" cy="3850538"/>
          </a:xfrm>
          <a:prstGeom prst="rect">
            <a:avLst/>
          </a:prstGeom>
          <a:noFill/>
          <a:ln>
            <a:noFill/>
          </a:ln>
        </p:spPr>
      </p:pic>
      <p:sp>
        <p:nvSpPr>
          <p:cNvPr id="1122" name="Google Shape;1122;p90"/>
          <p:cNvSpPr txBox="1"/>
          <p:nvPr/>
        </p:nvSpPr>
        <p:spPr>
          <a:xfrm>
            <a:off x="1325800" y="1398150"/>
            <a:ext cx="3130800" cy="308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latin typeface="Roboto"/>
                <a:ea typeface="Roboto"/>
                <a:cs typeface="Roboto"/>
                <a:sym typeface="Roboto"/>
              </a:rPr>
              <a:t>What assets are most important?</a:t>
            </a:r>
            <a:endParaRPr i="0" sz="2400" u="none" cap="none" strike="noStrike">
              <a:solidFill>
                <a:srgbClr val="000000"/>
              </a:solidFill>
              <a:latin typeface="Roboto"/>
              <a:ea typeface="Roboto"/>
              <a:cs typeface="Roboto"/>
              <a:sym typeface="Roboto"/>
            </a:endParaRPr>
          </a:p>
        </p:txBody>
      </p:sp>
      <p:sp>
        <p:nvSpPr>
          <p:cNvPr id="1123" name="Google Shape;1123;p90"/>
          <p:cNvSpPr txBox="1"/>
          <p:nvPr/>
        </p:nvSpPr>
        <p:spPr>
          <a:xfrm>
            <a:off x="4664425" y="1398150"/>
            <a:ext cx="3130800" cy="308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latin typeface="Roboto"/>
                <a:ea typeface="Roboto"/>
                <a:cs typeface="Roboto"/>
                <a:sym typeface="Roboto"/>
              </a:rPr>
              <a:t>What is adequate protection?</a:t>
            </a:r>
            <a:endParaRPr i="0" sz="2400" u="none" cap="none" strike="noStrike">
              <a:solidFill>
                <a:srgbClr val="000000"/>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pic>
        <p:nvPicPr>
          <p:cNvPr id="1717" name="Google Shape;1717;p135"/>
          <p:cNvPicPr preferRelativeResize="0"/>
          <p:nvPr/>
        </p:nvPicPr>
        <p:blipFill rotWithShape="1">
          <a:blip r:embed="rId3">
            <a:alphaModFix/>
          </a:blip>
          <a:srcRect b="0" l="0" r="18599" t="0"/>
          <a:stretch/>
        </p:blipFill>
        <p:spPr>
          <a:xfrm>
            <a:off x="3695700" y="675900"/>
            <a:ext cx="5448300" cy="4467599"/>
          </a:xfrm>
          <a:prstGeom prst="rect">
            <a:avLst/>
          </a:prstGeom>
          <a:noFill/>
          <a:ln>
            <a:noFill/>
          </a:ln>
        </p:spPr>
      </p:pic>
      <p:sp>
        <p:nvSpPr>
          <p:cNvPr id="1718" name="Google Shape;1718;p135"/>
          <p:cNvSpPr txBox="1"/>
          <p:nvPr>
            <p:ph type="title"/>
          </p:nvPr>
        </p:nvSpPr>
        <p:spPr>
          <a:xfrm>
            <a:off x="1514475" y="0"/>
            <a:ext cx="7641900" cy="675900"/>
          </a:xfrm>
          <a:prstGeom prst="rect">
            <a:avLst/>
          </a:prstGeom>
          <a:solidFill>
            <a:srgbClr val="6CCCE6"/>
          </a:solidFill>
        </p:spPr>
        <p:txBody>
          <a:bodyPr anchorCtr="0" anchor="t" bIns="91425" lIns="274300" spcFirstLastPara="1" rIns="91425" wrap="square" tIns="182875">
            <a:noAutofit/>
          </a:bodyPr>
          <a:lstStyle/>
          <a:p>
            <a:pPr indent="0" lvl="0" marL="0" rtl="0" algn="l">
              <a:spcBef>
                <a:spcPts val="0"/>
              </a:spcBef>
              <a:spcAft>
                <a:spcPts val="0"/>
              </a:spcAft>
              <a:buNone/>
            </a:pPr>
            <a:r>
              <a:rPr lang="en">
                <a:solidFill>
                  <a:schemeClr val="dk1"/>
                </a:solidFill>
              </a:rPr>
              <a:t>Security Culture Framework Steps</a:t>
            </a:r>
            <a:endParaRPr/>
          </a:p>
        </p:txBody>
      </p:sp>
      <p:sp>
        <p:nvSpPr>
          <p:cNvPr id="1719" name="Google Shape;1719;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20" name="Google Shape;1720;p135"/>
          <p:cNvSpPr txBox="1"/>
          <p:nvPr>
            <p:ph type="title"/>
          </p:nvPr>
        </p:nvSpPr>
        <p:spPr>
          <a:xfrm>
            <a:off x="-9525" y="0"/>
            <a:ext cx="1524000" cy="675900"/>
          </a:xfrm>
          <a:prstGeom prst="rect">
            <a:avLst/>
          </a:prstGeom>
          <a:solidFill>
            <a:schemeClr val="dk1"/>
          </a:solidFill>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lt1"/>
                </a:solidFill>
              </a:rPr>
              <a:t>Step 3</a:t>
            </a:r>
            <a:endParaRPr>
              <a:solidFill>
                <a:schemeClr val="lt1"/>
              </a:solidFill>
            </a:endParaRPr>
          </a:p>
        </p:txBody>
      </p:sp>
      <p:sp>
        <p:nvSpPr>
          <p:cNvPr id="1721" name="Google Shape;1721;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722" name="Google Shape;1722;p135"/>
          <p:cNvSpPr txBox="1"/>
          <p:nvPr/>
        </p:nvSpPr>
        <p:spPr>
          <a:xfrm>
            <a:off x="0" y="675900"/>
            <a:ext cx="3829200" cy="4240800"/>
          </a:xfrm>
          <a:prstGeom prst="rect">
            <a:avLst/>
          </a:prstGeom>
          <a:noFill/>
          <a:ln>
            <a:noFill/>
          </a:ln>
        </p:spPr>
        <p:txBody>
          <a:bodyPr anchorCtr="0" anchor="t" bIns="91425" lIns="457200" spcFirstLastPara="1" rIns="457200" wrap="square" tIns="182875">
            <a:noAutofit/>
          </a:bodyPr>
          <a:lstStyle/>
          <a:p>
            <a:pPr indent="0" lvl="0" marL="0" rtl="0" algn="l">
              <a:spcBef>
                <a:spcPts val="0"/>
              </a:spcBef>
              <a:spcAft>
                <a:spcPts val="0"/>
              </a:spcAft>
              <a:buNone/>
            </a:pPr>
            <a:r>
              <a:rPr lang="en" sz="1800">
                <a:latin typeface="Roboto"/>
                <a:ea typeface="Roboto"/>
                <a:cs typeface="Roboto"/>
                <a:sym typeface="Roboto"/>
              </a:rPr>
              <a:t>The SCF team develops </a:t>
            </a:r>
            <a:br>
              <a:rPr lang="en" sz="1800">
                <a:latin typeface="Roboto"/>
                <a:ea typeface="Roboto"/>
                <a:cs typeface="Roboto"/>
                <a:sym typeface="Roboto"/>
              </a:rPr>
            </a:br>
            <a:r>
              <a:rPr lang="en" sz="1800">
                <a:latin typeface="Roboto"/>
                <a:ea typeface="Roboto"/>
                <a:cs typeface="Roboto"/>
                <a:sym typeface="Roboto"/>
              </a:rPr>
              <a:t>a training plan to </a:t>
            </a:r>
            <a:br>
              <a:rPr lang="en" sz="1800">
                <a:latin typeface="Roboto"/>
                <a:ea typeface="Roboto"/>
                <a:cs typeface="Roboto"/>
                <a:sym typeface="Roboto"/>
              </a:rPr>
            </a:br>
            <a:r>
              <a:rPr lang="en" sz="1800">
                <a:latin typeface="Roboto"/>
                <a:ea typeface="Roboto"/>
                <a:cs typeface="Roboto"/>
                <a:sym typeface="Roboto"/>
              </a:rPr>
              <a:t>educate employees.</a:t>
            </a:r>
            <a:endParaRPr sz="1800">
              <a:latin typeface="Roboto"/>
              <a:ea typeface="Roboto"/>
              <a:cs typeface="Roboto"/>
              <a:sym typeface="Roboto"/>
            </a:endParaRPr>
          </a:p>
          <a:p>
            <a:pPr indent="0" lvl="0" marL="0" rtl="0" algn="l">
              <a:spcBef>
                <a:spcPts val="900"/>
              </a:spcBef>
              <a:spcAft>
                <a:spcPts val="0"/>
              </a:spcAft>
              <a:buNone/>
            </a:pPr>
            <a:r>
              <a:rPr lang="en" sz="1800">
                <a:latin typeface="Roboto"/>
                <a:ea typeface="Roboto"/>
                <a:cs typeface="Roboto"/>
                <a:sym typeface="Roboto"/>
              </a:rPr>
              <a:t>In addition, the SCF team develops a Supplemental Security Awareness </a:t>
            </a:r>
            <a:br>
              <a:rPr lang="en" sz="1800">
                <a:latin typeface="Roboto"/>
                <a:ea typeface="Roboto"/>
                <a:cs typeface="Roboto"/>
                <a:sym typeface="Roboto"/>
              </a:rPr>
            </a:br>
            <a:r>
              <a:rPr lang="en" sz="1800">
                <a:latin typeface="Roboto"/>
                <a:ea typeface="Roboto"/>
                <a:cs typeface="Roboto"/>
                <a:sym typeface="Roboto"/>
              </a:rPr>
              <a:t>training plan. </a:t>
            </a:r>
            <a:endParaRPr sz="1800">
              <a:latin typeface="Roboto"/>
              <a:ea typeface="Roboto"/>
              <a:cs typeface="Roboto"/>
              <a:sym typeface="Roboto"/>
            </a:endParaRPr>
          </a:p>
          <a:p>
            <a:pPr indent="0" lvl="0" marL="0" rtl="0" algn="l">
              <a:spcBef>
                <a:spcPts val="900"/>
              </a:spcBef>
              <a:spcAft>
                <a:spcPts val="0"/>
              </a:spcAft>
              <a:buNone/>
            </a:pPr>
            <a:r>
              <a:rPr lang="en" sz="1800">
                <a:latin typeface="Roboto"/>
                <a:ea typeface="Roboto"/>
                <a:cs typeface="Roboto"/>
                <a:sym typeface="Roboto"/>
              </a:rPr>
              <a:t>This plan will only be delivered to employees who continue to click malicious links after training.</a:t>
            </a:r>
            <a:endParaRPr sz="18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36"/>
          <p:cNvSpPr txBox="1"/>
          <p:nvPr>
            <p:ph idx="3" type="body"/>
          </p:nvPr>
        </p:nvSpPr>
        <p:spPr>
          <a:xfrm>
            <a:off x="-9525" y="2047800"/>
            <a:ext cx="7141200" cy="533700"/>
          </a:xfrm>
          <a:prstGeom prst="rect">
            <a:avLst/>
          </a:prstGeom>
        </p:spPr>
        <p:txBody>
          <a:bodyPr anchorCtr="0" anchor="t" bIns="91425" lIns="457200" spcFirstLastPara="1" rIns="0" wrap="square" tIns="91425">
            <a:noAutofit/>
          </a:bodyPr>
          <a:lstStyle/>
          <a:p>
            <a:pPr indent="0" lvl="0" marL="0" rtl="0" algn="l">
              <a:spcBef>
                <a:spcPts val="0"/>
              </a:spcBef>
              <a:spcAft>
                <a:spcPts val="800"/>
              </a:spcAft>
              <a:buNone/>
            </a:pPr>
            <a:r>
              <a:rPr lang="en"/>
              <a:t>Since employees won't know exactly when the assessments are being conducted, the team expects more people to follow the new download guidelines.</a:t>
            </a:r>
            <a:endParaRPr/>
          </a:p>
        </p:txBody>
      </p:sp>
      <p:sp>
        <p:nvSpPr>
          <p:cNvPr id="1728" name="Google Shape;1728;p136"/>
          <p:cNvSpPr txBox="1"/>
          <p:nvPr>
            <p:ph type="title"/>
          </p:nvPr>
        </p:nvSpPr>
        <p:spPr>
          <a:xfrm>
            <a:off x="1514475" y="0"/>
            <a:ext cx="7641900" cy="675900"/>
          </a:xfrm>
          <a:prstGeom prst="rect">
            <a:avLst/>
          </a:prstGeom>
          <a:solidFill>
            <a:srgbClr val="6CCCE6"/>
          </a:solidFill>
        </p:spPr>
        <p:txBody>
          <a:bodyPr anchorCtr="0" anchor="t" bIns="91425" lIns="274300" spcFirstLastPara="1" rIns="91425" wrap="square" tIns="182875">
            <a:noAutofit/>
          </a:bodyPr>
          <a:lstStyle/>
          <a:p>
            <a:pPr indent="0" lvl="0" marL="0" rtl="0" algn="l">
              <a:spcBef>
                <a:spcPts val="0"/>
              </a:spcBef>
              <a:spcAft>
                <a:spcPts val="0"/>
              </a:spcAft>
              <a:buNone/>
            </a:pPr>
            <a:r>
              <a:rPr lang="en">
                <a:solidFill>
                  <a:schemeClr val="dk1"/>
                </a:solidFill>
              </a:rPr>
              <a:t>Security Culture Framework Steps</a:t>
            </a:r>
            <a:endParaRPr/>
          </a:p>
        </p:txBody>
      </p:sp>
      <p:sp>
        <p:nvSpPr>
          <p:cNvPr id="1729" name="Google Shape;1729;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30" name="Google Shape;1730;p136"/>
          <p:cNvSpPr txBox="1"/>
          <p:nvPr>
            <p:ph type="title"/>
          </p:nvPr>
        </p:nvSpPr>
        <p:spPr>
          <a:xfrm>
            <a:off x="-9525" y="0"/>
            <a:ext cx="1524000" cy="675900"/>
          </a:xfrm>
          <a:prstGeom prst="rect">
            <a:avLst/>
          </a:prstGeom>
          <a:solidFill>
            <a:schemeClr val="dk1"/>
          </a:solidFill>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lt1"/>
                </a:solidFill>
              </a:rPr>
              <a:t>Step 4</a:t>
            </a:r>
            <a:endParaRPr>
              <a:solidFill>
                <a:schemeClr val="lt1"/>
              </a:solidFill>
            </a:endParaRPr>
          </a:p>
        </p:txBody>
      </p:sp>
      <p:sp>
        <p:nvSpPr>
          <p:cNvPr id="1731" name="Google Shape;173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732" name="Google Shape;1732;p136"/>
          <p:cNvSpPr txBox="1"/>
          <p:nvPr/>
        </p:nvSpPr>
        <p:spPr>
          <a:xfrm>
            <a:off x="0" y="675900"/>
            <a:ext cx="6629400" cy="1371900"/>
          </a:xfrm>
          <a:prstGeom prst="rect">
            <a:avLst/>
          </a:prstGeom>
          <a:noFill/>
          <a:ln>
            <a:noFill/>
          </a:ln>
        </p:spPr>
        <p:txBody>
          <a:bodyPr anchorCtr="0" anchor="t" bIns="91425" lIns="457200" spcFirstLastPara="1" rIns="457200" wrap="square" tIns="18287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After developing the training, the SCF team decides on incentives and disincentives. These will be awarded based on how employees behave during penetration tests and security audits. </a:t>
            </a:r>
            <a:endParaRPr sz="1800">
              <a:solidFill>
                <a:schemeClr val="dk1"/>
              </a:solidFill>
              <a:latin typeface="Roboto"/>
              <a:ea typeface="Roboto"/>
              <a:cs typeface="Roboto"/>
              <a:sym typeface="Roboto"/>
            </a:endParaRPr>
          </a:p>
          <a:p>
            <a:pPr indent="0" lvl="0" marL="0" rtl="0" algn="l">
              <a:spcBef>
                <a:spcPts val="1000"/>
              </a:spcBef>
              <a:spcAft>
                <a:spcPts val="0"/>
              </a:spcAft>
              <a:buNone/>
            </a:pPr>
            <a:r>
              <a:t/>
            </a:r>
            <a:endParaRPr sz="1800">
              <a:latin typeface="Roboto"/>
              <a:ea typeface="Roboto"/>
              <a:cs typeface="Roboto"/>
              <a:sym typeface="Roboto"/>
            </a:endParaRPr>
          </a:p>
        </p:txBody>
      </p:sp>
      <p:pic>
        <p:nvPicPr>
          <p:cNvPr id="1733" name="Google Shape;1733;p136"/>
          <p:cNvPicPr preferRelativeResize="0"/>
          <p:nvPr/>
        </p:nvPicPr>
        <p:blipFill>
          <a:blip r:embed="rId3">
            <a:alphaModFix/>
          </a:blip>
          <a:stretch>
            <a:fillRect/>
          </a:stretch>
        </p:blipFill>
        <p:spPr>
          <a:xfrm flipH="1">
            <a:off x="6677024" y="-74549"/>
            <a:ext cx="3371851" cy="5077601"/>
          </a:xfrm>
          <a:prstGeom prst="rect">
            <a:avLst/>
          </a:prstGeom>
          <a:noFill/>
          <a:ln>
            <a:noFill/>
          </a:ln>
        </p:spPr>
      </p:pic>
      <p:sp>
        <p:nvSpPr>
          <p:cNvPr id="1734" name="Google Shape;1734;p136"/>
          <p:cNvSpPr/>
          <p:nvPr/>
        </p:nvSpPr>
        <p:spPr>
          <a:xfrm>
            <a:off x="441525" y="3320350"/>
            <a:ext cx="3159000" cy="1407000"/>
          </a:xfrm>
          <a:prstGeom prst="round2DiagRect">
            <a:avLst>
              <a:gd fmla="val 10607" name="adj1"/>
              <a:gd fmla="val 0" name="adj2"/>
            </a:avLst>
          </a:prstGeom>
          <a:solidFill>
            <a:srgbClr val="F3F3F3"/>
          </a:solidFill>
          <a:ln>
            <a:noFill/>
          </a:ln>
        </p:spPr>
        <p:txBody>
          <a:bodyPr anchorCtr="0" anchor="ctr" bIns="91425" lIns="91425" spcFirstLastPara="1" rIns="91425" wrap="square" tIns="91425">
            <a:noAutofit/>
          </a:bodyPr>
          <a:lstStyle/>
          <a:p>
            <a:pPr indent="0" lvl="0" marL="114300" rtl="0" algn="l">
              <a:lnSpc>
                <a:spcPct val="115000"/>
              </a:lnSpc>
              <a:spcBef>
                <a:spcPts val="0"/>
              </a:spcBef>
              <a:spcAft>
                <a:spcPts val="0"/>
              </a:spcAft>
              <a:buNone/>
            </a:pPr>
            <a:r>
              <a:rPr lang="en" sz="1600">
                <a:latin typeface="Roboto"/>
                <a:ea typeface="Roboto"/>
                <a:cs typeface="Roboto"/>
                <a:sym typeface="Roboto"/>
              </a:rPr>
              <a:t>A $40 gift card, free or discounted security conference attendance, and additional vacation time.</a:t>
            </a:r>
            <a:endParaRPr sz="1600">
              <a:latin typeface="Roboto"/>
              <a:ea typeface="Roboto"/>
              <a:cs typeface="Roboto"/>
              <a:sym typeface="Roboto"/>
            </a:endParaRPr>
          </a:p>
        </p:txBody>
      </p:sp>
      <p:sp>
        <p:nvSpPr>
          <p:cNvPr id="1735" name="Google Shape;1735;p136"/>
          <p:cNvSpPr/>
          <p:nvPr/>
        </p:nvSpPr>
        <p:spPr>
          <a:xfrm>
            <a:off x="3827350" y="3320350"/>
            <a:ext cx="3159000" cy="1407000"/>
          </a:xfrm>
          <a:prstGeom prst="round2DiagRect">
            <a:avLst>
              <a:gd fmla="val 12330" name="adj1"/>
              <a:gd fmla="val 0" name="adj2"/>
            </a:avLst>
          </a:prstGeom>
          <a:solidFill>
            <a:srgbClr val="F3F3F3"/>
          </a:solidFill>
          <a:ln>
            <a:noFill/>
          </a:ln>
        </p:spPr>
        <p:txBody>
          <a:bodyPr anchorCtr="0" anchor="ctr" bIns="91425" lIns="91425" spcFirstLastPara="1" rIns="91425" wrap="square" tIns="91425">
            <a:noAutofit/>
          </a:bodyPr>
          <a:lstStyle/>
          <a:p>
            <a:pPr indent="0" lvl="0" marL="114300" rtl="0" algn="l">
              <a:lnSpc>
                <a:spcPct val="115000"/>
              </a:lnSpc>
              <a:spcBef>
                <a:spcPts val="0"/>
              </a:spcBef>
              <a:spcAft>
                <a:spcPts val="0"/>
              </a:spcAft>
              <a:buNone/>
            </a:pPr>
            <a:r>
              <a:rPr lang="en" sz="1600">
                <a:latin typeface="Roboto"/>
                <a:ea typeface="Roboto"/>
                <a:cs typeface="Roboto"/>
                <a:sym typeface="Roboto"/>
              </a:rPr>
              <a:t>Supplemental security awareness training and additional random device audits for one quarter.</a:t>
            </a:r>
            <a:endParaRPr sz="1600">
              <a:latin typeface="Roboto"/>
              <a:ea typeface="Roboto"/>
              <a:cs typeface="Roboto"/>
              <a:sym typeface="Roboto"/>
            </a:endParaRPr>
          </a:p>
        </p:txBody>
      </p:sp>
      <p:grpSp>
        <p:nvGrpSpPr>
          <p:cNvPr id="1736" name="Google Shape;1736;p136"/>
          <p:cNvGrpSpPr/>
          <p:nvPr/>
        </p:nvGrpSpPr>
        <p:grpSpPr>
          <a:xfrm>
            <a:off x="441525" y="2791000"/>
            <a:ext cx="3120900" cy="472263"/>
            <a:chOff x="466725" y="1438288"/>
            <a:chExt cx="3120900" cy="472263"/>
          </a:xfrm>
        </p:grpSpPr>
        <p:sp>
          <p:nvSpPr>
            <p:cNvPr id="1737" name="Google Shape;1737;p136"/>
            <p:cNvSpPr/>
            <p:nvPr/>
          </p:nvSpPr>
          <p:spPr>
            <a:xfrm rot="10800000">
              <a:off x="1857013" y="1721925"/>
              <a:ext cx="34032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38" name="Google Shape;1738;p136"/>
            <p:cNvSpPr/>
            <p:nvPr/>
          </p:nvSpPr>
          <p:spPr>
            <a:xfrm>
              <a:off x="466725" y="1438288"/>
              <a:ext cx="3120900" cy="3648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Medium"/>
                  <a:ea typeface="Roboto Medium"/>
                  <a:cs typeface="Roboto Medium"/>
                  <a:sym typeface="Roboto Medium"/>
                </a:rPr>
                <a:t>Incentives for not clicking:</a:t>
              </a:r>
              <a:endParaRPr sz="1800">
                <a:solidFill>
                  <a:srgbClr val="F3F3F3"/>
                </a:solidFill>
                <a:latin typeface="Roboto Medium"/>
                <a:ea typeface="Roboto Medium"/>
                <a:cs typeface="Roboto Medium"/>
                <a:sym typeface="Roboto Medium"/>
              </a:endParaRPr>
            </a:p>
          </p:txBody>
        </p:sp>
      </p:grpSp>
      <p:grpSp>
        <p:nvGrpSpPr>
          <p:cNvPr id="1739" name="Google Shape;1739;p136"/>
          <p:cNvGrpSpPr/>
          <p:nvPr/>
        </p:nvGrpSpPr>
        <p:grpSpPr>
          <a:xfrm>
            <a:off x="3827350" y="2791000"/>
            <a:ext cx="3120900" cy="472263"/>
            <a:chOff x="466725" y="1438288"/>
            <a:chExt cx="3120900" cy="472263"/>
          </a:xfrm>
        </p:grpSpPr>
        <p:sp>
          <p:nvSpPr>
            <p:cNvPr id="1740" name="Google Shape;1740;p136"/>
            <p:cNvSpPr/>
            <p:nvPr/>
          </p:nvSpPr>
          <p:spPr>
            <a:xfrm rot="10800000">
              <a:off x="1857013" y="1721925"/>
              <a:ext cx="34032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41" name="Google Shape;1741;p136"/>
            <p:cNvSpPr/>
            <p:nvPr/>
          </p:nvSpPr>
          <p:spPr>
            <a:xfrm>
              <a:off x="466725" y="1438288"/>
              <a:ext cx="3120900" cy="3648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Medium"/>
                  <a:ea typeface="Roboto Medium"/>
                  <a:cs typeface="Roboto Medium"/>
                  <a:sym typeface="Roboto Medium"/>
                </a:rPr>
                <a:t>Disincentives for clicking:</a:t>
              </a:r>
              <a:endParaRPr sz="1600">
                <a:solidFill>
                  <a:schemeClr val="dk1"/>
                </a:solidFill>
                <a:latin typeface="Roboto Medium"/>
                <a:ea typeface="Roboto Medium"/>
                <a:cs typeface="Roboto Medium"/>
                <a:sym typeface="Roboto Medium"/>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37"/>
          <p:cNvSpPr txBox="1"/>
          <p:nvPr>
            <p:ph idx="3" type="body"/>
          </p:nvPr>
        </p:nvSpPr>
        <p:spPr>
          <a:xfrm>
            <a:off x="-9525" y="1724025"/>
            <a:ext cx="4476600" cy="2905200"/>
          </a:xfrm>
          <a:prstGeom prst="rect">
            <a:avLst/>
          </a:prstGeom>
        </p:spPr>
        <p:txBody>
          <a:bodyPr anchorCtr="0" anchor="t" bIns="91425" lIns="457200" spcFirstLastPara="1" rIns="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600">
                <a:solidFill>
                  <a:srgbClr val="24292E"/>
                </a:solidFill>
              </a:rPr>
              <a:t>During these meetings, the HR team </a:t>
            </a:r>
            <a:br>
              <a:rPr lang="en" sz="1600">
                <a:solidFill>
                  <a:srgbClr val="24292E"/>
                </a:solidFill>
              </a:rPr>
            </a:br>
            <a:r>
              <a:rPr lang="en" sz="1600">
                <a:solidFill>
                  <a:srgbClr val="24292E"/>
                </a:solidFill>
              </a:rPr>
              <a:t>explains that the most reliable way to ensure </a:t>
            </a:r>
            <a:br>
              <a:rPr lang="en" sz="1600">
                <a:solidFill>
                  <a:srgbClr val="24292E"/>
                </a:solidFill>
              </a:rPr>
            </a:br>
            <a:r>
              <a:rPr lang="en" sz="1600">
                <a:solidFill>
                  <a:srgbClr val="24292E"/>
                </a:solidFill>
              </a:rPr>
              <a:t>100% attendance over the next fiscal year </a:t>
            </a:r>
            <a:br>
              <a:rPr lang="en" sz="1600">
                <a:solidFill>
                  <a:srgbClr val="24292E"/>
                </a:solidFill>
              </a:rPr>
            </a:br>
            <a:r>
              <a:rPr lang="en" sz="1600">
                <a:solidFill>
                  <a:srgbClr val="24292E"/>
                </a:solidFill>
              </a:rPr>
              <a:t>is to have quarterly training sessions, </a:t>
            </a:r>
            <a:br>
              <a:rPr lang="en" sz="1600">
                <a:solidFill>
                  <a:srgbClr val="24292E"/>
                </a:solidFill>
              </a:rPr>
            </a:br>
            <a:r>
              <a:rPr lang="en" sz="1600">
                <a:solidFill>
                  <a:srgbClr val="24292E"/>
                </a:solidFill>
              </a:rPr>
              <a:t>training 25% of employees each time.</a:t>
            </a:r>
            <a:endParaRPr sz="1600">
              <a:solidFill>
                <a:srgbClr val="24292E"/>
              </a:solidFill>
            </a:endParaRPr>
          </a:p>
          <a:p>
            <a:pPr indent="0" lvl="0" marL="0" rtl="0" algn="l">
              <a:lnSpc>
                <a:spcPct val="115000"/>
              </a:lnSpc>
              <a:spcBef>
                <a:spcPts val="1200"/>
              </a:spcBef>
              <a:spcAft>
                <a:spcPts val="1200"/>
              </a:spcAft>
              <a:buClr>
                <a:schemeClr val="dk1"/>
              </a:buClr>
              <a:buSzPts val="1100"/>
              <a:buFont typeface="Arial"/>
              <a:buNone/>
            </a:pPr>
            <a:r>
              <a:rPr lang="en" sz="1600">
                <a:solidFill>
                  <a:srgbClr val="24292E"/>
                </a:solidFill>
              </a:rPr>
              <a:t>SCF and HR coordinate the specific dates </a:t>
            </a:r>
            <a:br>
              <a:rPr lang="en" sz="1600">
                <a:solidFill>
                  <a:srgbClr val="24292E"/>
                </a:solidFill>
              </a:rPr>
            </a:br>
            <a:r>
              <a:rPr lang="en" sz="1600">
                <a:solidFill>
                  <a:srgbClr val="24292E"/>
                </a:solidFill>
              </a:rPr>
              <a:t>and location of the training.</a:t>
            </a:r>
            <a:endParaRPr sz="1600"/>
          </a:p>
        </p:txBody>
      </p:sp>
      <p:sp>
        <p:nvSpPr>
          <p:cNvPr id="1747" name="Google Shape;1747;p137"/>
          <p:cNvSpPr txBox="1"/>
          <p:nvPr>
            <p:ph type="title"/>
          </p:nvPr>
        </p:nvSpPr>
        <p:spPr>
          <a:xfrm>
            <a:off x="1514475" y="0"/>
            <a:ext cx="7641900" cy="675900"/>
          </a:xfrm>
          <a:prstGeom prst="rect">
            <a:avLst/>
          </a:prstGeom>
          <a:solidFill>
            <a:srgbClr val="6CCCE6"/>
          </a:solidFill>
        </p:spPr>
        <p:txBody>
          <a:bodyPr anchorCtr="0" anchor="t" bIns="91425" lIns="274300" spcFirstLastPara="1" rIns="91425" wrap="square" tIns="182875">
            <a:noAutofit/>
          </a:bodyPr>
          <a:lstStyle/>
          <a:p>
            <a:pPr indent="0" lvl="0" marL="0" rtl="0" algn="l">
              <a:spcBef>
                <a:spcPts val="0"/>
              </a:spcBef>
              <a:spcAft>
                <a:spcPts val="0"/>
              </a:spcAft>
              <a:buNone/>
            </a:pPr>
            <a:r>
              <a:rPr lang="en">
                <a:solidFill>
                  <a:schemeClr val="dk1"/>
                </a:solidFill>
              </a:rPr>
              <a:t>Security Culture Framework Steps</a:t>
            </a:r>
            <a:endParaRPr/>
          </a:p>
        </p:txBody>
      </p:sp>
      <p:sp>
        <p:nvSpPr>
          <p:cNvPr id="1748" name="Google Shape;1748;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49" name="Google Shape;1749;p137"/>
          <p:cNvSpPr txBox="1"/>
          <p:nvPr>
            <p:ph type="title"/>
          </p:nvPr>
        </p:nvSpPr>
        <p:spPr>
          <a:xfrm>
            <a:off x="-9525" y="0"/>
            <a:ext cx="1524000" cy="675900"/>
          </a:xfrm>
          <a:prstGeom prst="rect">
            <a:avLst/>
          </a:prstGeom>
          <a:solidFill>
            <a:schemeClr val="dk1"/>
          </a:solidFill>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lt1"/>
                </a:solidFill>
              </a:rPr>
              <a:t>Step 5</a:t>
            </a:r>
            <a:endParaRPr>
              <a:solidFill>
                <a:schemeClr val="lt1"/>
              </a:solidFill>
            </a:endParaRPr>
          </a:p>
        </p:txBody>
      </p:sp>
      <p:sp>
        <p:nvSpPr>
          <p:cNvPr id="1750" name="Google Shape;1750;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751" name="Google Shape;1751;p137"/>
          <p:cNvSpPr txBox="1"/>
          <p:nvPr/>
        </p:nvSpPr>
        <p:spPr>
          <a:xfrm>
            <a:off x="0" y="675900"/>
            <a:ext cx="5267400" cy="981600"/>
          </a:xfrm>
          <a:prstGeom prst="rect">
            <a:avLst/>
          </a:prstGeom>
          <a:noFill/>
          <a:ln>
            <a:noFill/>
          </a:ln>
        </p:spPr>
        <p:txBody>
          <a:bodyPr anchorCtr="0" anchor="t" bIns="91425" lIns="457200" spcFirstLastPara="1" rIns="457200" wrap="square" tIns="182875">
            <a:noAutofit/>
          </a:bodyPr>
          <a:lstStyle/>
          <a:p>
            <a:pPr indent="0" lvl="0" marL="0" rtl="0" algn="l">
              <a:lnSpc>
                <a:spcPct val="115000"/>
              </a:lnSpc>
              <a:spcBef>
                <a:spcPts val="300"/>
              </a:spcBef>
              <a:spcAft>
                <a:spcPts val="1200"/>
              </a:spcAft>
              <a:buClr>
                <a:schemeClr val="dk1"/>
              </a:buClr>
              <a:buSzPts val="1100"/>
              <a:buFont typeface="Arial"/>
              <a:buNone/>
            </a:pPr>
            <a:r>
              <a:rPr lang="en" sz="1800">
                <a:solidFill>
                  <a:srgbClr val="24292E"/>
                </a:solidFill>
                <a:latin typeface="Roboto"/>
                <a:ea typeface="Roboto"/>
                <a:cs typeface="Roboto"/>
                <a:sym typeface="Roboto"/>
              </a:rPr>
              <a:t>The SCF team collaborates with HR to determine the best dates to run trainings. </a:t>
            </a:r>
            <a:endParaRPr sz="1800">
              <a:latin typeface="Roboto"/>
              <a:ea typeface="Roboto"/>
              <a:cs typeface="Roboto"/>
              <a:sym typeface="Roboto"/>
            </a:endParaRPr>
          </a:p>
        </p:txBody>
      </p:sp>
      <p:grpSp>
        <p:nvGrpSpPr>
          <p:cNvPr id="1752" name="Google Shape;1752;p137"/>
          <p:cNvGrpSpPr/>
          <p:nvPr/>
        </p:nvGrpSpPr>
        <p:grpSpPr>
          <a:xfrm>
            <a:off x="4895953" y="885859"/>
            <a:ext cx="3899339" cy="3758708"/>
            <a:chOff x="4622150" y="675975"/>
            <a:chExt cx="4334525" cy="4178200"/>
          </a:xfrm>
        </p:grpSpPr>
        <p:sp>
          <p:nvSpPr>
            <p:cNvPr id="1753" name="Google Shape;1753;p137"/>
            <p:cNvSpPr/>
            <p:nvPr/>
          </p:nvSpPr>
          <p:spPr>
            <a:xfrm>
              <a:off x="4780556" y="800700"/>
              <a:ext cx="3955800" cy="3955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4" name="Google Shape;1754;p137"/>
            <p:cNvPicPr preferRelativeResize="0"/>
            <p:nvPr/>
          </p:nvPicPr>
          <p:blipFill rotWithShape="1">
            <a:blip r:embed="rId3">
              <a:alphaModFix/>
            </a:blip>
            <a:srcRect b="-2394" l="-3810" r="-5371" t="-3068"/>
            <a:stretch/>
          </p:blipFill>
          <p:spPr>
            <a:xfrm>
              <a:off x="4622150" y="675975"/>
              <a:ext cx="4334525" cy="417820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pic>
        <p:nvPicPr>
          <p:cNvPr id="1759" name="Google Shape;1759;p138"/>
          <p:cNvPicPr preferRelativeResize="0"/>
          <p:nvPr/>
        </p:nvPicPr>
        <p:blipFill rotWithShape="1">
          <a:blip r:embed="rId3">
            <a:alphaModFix/>
          </a:blip>
          <a:srcRect b="18716" l="3661" r="3651" t="-2799"/>
          <a:stretch/>
        </p:blipFill>
        <p:spPr>
          <a:xfrm>
            <a:off x="-12125" y="0"/>
            <a:ext cx="9168600" cy="5143499"/>
          </a:xfrm>
          <a:prstGeom prst="rect">
            <a:avLst/>
          </a:prstGeom>
          <a:noFill/>
          <a:ln>
            <a:noFill/>
          </a:ln>
        </p:spPr>
      </p:pic>
      <p:sp>
        <p:nvSpPr>
          <p:cNvPr id="1760" name="Google Shape;1760;p138"/>
          <p:cNvSpPr txBox="1"/>
          <p:nvPr>
            <p:ph type="title"/>
          </p:nvPr>
        </p:nvSpPr>
        <p:spPr>
          <a:xfrm>
            <a:off x="-12300" y="0"/>
            <a:ext cx="9168600" cy="675900"/>
          </a:xfrm>
          <a:prstGeom prst="rect">
            <a:avLst/>
          </a:prstGeom>
          <a:solidFill>
            <a:srgbClr val="6CCCE6"/>
          </a:solidFill>
        </p:spPr>
        <p:txBody>
          <a:bodyPr anchorCtr="0" anchor="t" bIns="91425" lIns="274300" spcFirstLastPara="1" rIns="91425" wrap="square" tIns="182875">
            <a:noAutofit/>
          </a:bodyPr>
          <a:lstStyle/>
          <a:p>
            <a:pPr indent="0" lvl="0" marL="0" rtl="0" algn="l">
              <a:spcBef>
                <a:spcPts val="0"/>
              </a:spcBef>
              <a:spcAft>
                <a:spcPts val="0"/>
              </a:spcAft>
              <a:buNone/>
            </a:pPr>
            <a:r>
              <a:rPr lang="en">
                <a:solidFill>
                  <a:schemeClr val="dk1"/>
                </a:solidFill>
              </a:rPr>
              <a:t>Security Culture Framework Steps</a:t>
            </a:r>
            <a:endParaRPr/>
          </a:p>
        </p:txBody>
      </p:sp>
      <p:sp>
        <p:nvSpPr>
          <p:cNvPr id="1761" name="Google Shape;1761;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62" name="Google Shape;1762;p138"/>
          <p:cNvSpPr txBox="1"/>
          <p:nvPr>
            <p:ph type="title"/>
          </p:nvPr>
        </p:nvSpPr>
        <p:spPr>
          <a:xfrm>
            <a:off x="800100" y="675900"/>
            <a:ext cx="1524000" cy="675900"/>
          </a:xfrm>
          <a:prstGeom prst="rect">
            <a:avLst/>
          </a:prstGeom>
          <a:solidFill>
            <a:schemeClr val="dk1"/>
          </a:solidFill>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lt1"/>
                </a:solidFill>
              </a:rPr>
              <a:t>Step 6</a:t>
            </a:r>
            <a:endParaRPr>
              <a:solidFill>
                <a:schemeClr val="lt1"/>
              </a:solidFill>
            </a:endParaRPr>
          </a:p>
        </p:txBody>
      </p:sp>
      <p:sp>
        <p:nvSpPr>
          <p:cNvPr id="1763" name="Google Shape;1763;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764" name="Google Shape;1764;p138"/>
          <p:cNvSpPr txBox="1"/>
          <p:nvPr/>
        </p:nvSpPr>
        <p:spPr>
          <a:xfrm>
            <a:off x="2324100" y="789300"/>
            <a:ext cx="5924700" cy="562500"/>
          </a:xfrm>
          <a:prstGeom prst="rect">
            <a:avLst/>
          </a:prstGeom>
          <a:noFill/>
          <a:ln>
            <a:noFill/>
          </a:ln>
        </p:spPr>
        <p:txBody>
          <a:bodyPr anchorCtr="0" anchor="t" bIns="0" lIns="320025" spcFirstLastPara="1" rIns="0" wrap="square" tIns="0">
            <a:noAutofit/>
          </a:bodyPr>
          <a:lstStyle/>
          <a:p>
            <a:pPr indent="0" lvl="0" marL="0" rtl="0" algn="l">
              <a:lnSpc>
                <a:spcPct val="115000"/>
              </a:lnSpc>
              <a:spcBef>
                <a:spcPts val="300"/>
              </a:spcBef>
              <a:spcAft>
                <a:spcPts val="1200"/>
              </a:spcAft>
              <a:buNone/>
            </a:pPr>
            <a:r>
              <a:rPr lang="en" sz="1700">
                <a:solidFill>
                  <a:srgbClr val="24292E"/>
                </a:solidFill>
                <a:latin typeface="Roboto"/>
                <a:ea typeface="Roboto"/>
                <a:cs typeface="Roboto"/>
                <a:sym typeface="Roboto"/>
              </a:rPr>
              <a:t>The SCF team collaborates with communications to develop and distribute information about the training.</a:t>
            </a:r>
            <a:endParaRPr sz="1700">
              <a:latin typeface="Roboto"/>
              <a:ea typeface="Roboto"/>
              <a:cs typeface="Roboto"/>
              <a:sym typeface="Roboto"/>
            </a:endParaRPr>
          </a:p>
        </p:txBody>
      </p:sp>
      <p:sp>
        <p:nvSpPr>
          <p:cNvPr id="1765" name="Google Shape;1765;p138"/>
          <p:cNvSpPr txBox="1"/>
          <p:nvPr>
            <p:ph type="title"/>
          </p:nvPr>
        </p:nvSpPr>
        <p:spPr>
          <a:xfrm>
            <a:off x="800100" y="1714125"/>
            <a:ext cx="1524000" cy="675900"/>
          </a:xfrm>
          <a:prstGeom prst="rect">
            <a:avLst/>
          </a:prstGeom>
          <a:solidFill>
            <a:schemeClr val="dk1"/>
          </a:solidFill>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lt1"/>
                </a:solidFill>
              </a:rPr>
              <a:t>Step 7</a:t>
            </a:r>
            <a:endParaRPr>
              <a:solidFill>
                <a:schemeClr val="lt1"/>
              </a:solidFill>
            </a:endParaRPr>
          </a:p>
        </p:txBody>
      </p:sp>
      <p:sp>
        <p:nvSpPr>
          <p:cNvPr id="1766" name="Google Shape;1766;p138"/>
          <p:cNvSpPr txBox="1"/>
          <p:nvPr/>
        </p:nvSpPr>
        <p:spPr>
          <a:xfrm>
            <a:off x="2324100" y="1724550"/>
            <a:ext cx="5362500" cy="675900"/>
          </a:xfrm>
          <a:prstGeom prst="rect">
            <a:avLst/>
          </a:prstGeom>
          <a:noFill/>
          <a:ln>
            <a:noFill/>
          </a:ln>
        </p:spPr>
        <p:txBody>
          <a:bodyPr anchorCtr="0" anchor="t" bIns="0" lIns="320025" spcFirstLastPara="1" rIns="0" wrap="square" tIns="0">
            <a:noAutofit/>
          </a:bodyPr>
          <a:lstStyle/>
          <a:p>
            <a:pPr indent="0" lvl="0" marL="0" rtl="0" algn="l">
              <a:lnSpc>
                <a:spcPct val="115000"/>
              </a:lnSpc>
              <a:spcBef>
                <a:spcPts val="300"/>
              </a:spcBef>
              <a:spcAft>
                <a:spcPts val="1200"/>
              </a:spcAft>
              <a:buNone/>
            </a:pPr>
            <a:r>
              <a:rPr lang="en" sz="1700">
                <a:solidFill>
                  <a:srgbClr val="24292E"/>
                </a:solidFill>
                <a:latin typeface="Roboto"/>
                <a:ea typeface="Roboto"/>
                <a:cs typeface="Roboto"/>
                <a:sym typeface="Roboto"/>
              </a:rPr>
              <a:t>The SCF team sets up and implements the training as scheduled. </a:t>
            </a:r>
            <a:endParaRPr sz="17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3F0FC"/>
        </a:solidFill>
      </p:bgPr>
    </p:bg>
    <p:spTree>
      <p:nvGrpSpPr>
        <p:cNvPr id="1770" name="Shape 1770"/>
        <p:cNvGrpSpPr/>
        <p:nvPr/>
      </p:nvGrpSpPr>
      <p:grpSpPr>
        <a:xfrm>
          <a:off x="0" y="0"/>
          <a:ext cx="0" cy="0"/>
          <a:chOff x="0" y="0"/>
          <a:chExt cx="0" cy="0"/>
        </a:xfrm>
      </p:grpSpPr>
      <p:sp>
        <p:nvSpPr>
          <p:cNvPr id="1771" name="Google Shape;1771;p139"/>
          <p:cNvSpPr txBox="1"/>
          <p:nvPr>
            <p:ph type="title"/>
          </p:nvPr>
        </p:nvSpPr>
        <p:spPr>
          <a:xfrm>
            <a:off x="-12300" y="0"/>
            <a:ext cx="9168600" cy="675900"/>
          </a:xfrm>
          <a:prstGeom prst="rect">
            <a:avLst/>
          </a:prstGeom>
          <a:solidFill>
            <a:srgbClr val="6CCCE6"/>
          </a:solidFill>
        </p:spPr>
        <p:txBody>
          <a:bodyPr anchorCtr="0" anchor="t" bIns="91425" lIns="274300" spcFirstLastPara="1" rIns="91425" wrap="square" tIns="182875">
            <a:noAutofit/>
          </a:bodyPr>
          <a:lstStyle/>
          <a:p>
            <a:pPr indent="0" lvl="0" marL="0" rtl="0" algn="l">
              <a:spcBef>
                <a:spcPts val="0"/>
              </a:spcBef>
              <a:spcAft>
                <a:spcPts val="0"/>
              </a:spcAft>
              <a:buNone/>
            </a:pPr>
            <a:r>
              <a:rPr lang="en">
                <a:solidFill>
                  <a:schemeClr val="dk1"/>
                </a:solidFill>
              </a:rPr>
              <a:t>Security Culture Framework Steps</a:t>
            </a:r>
            <a:endParaRPr/>
          </a:p>
        </p:txBody>
      </p:sp>
      <p:sp>
        <p:nvSpPr>
          <p:cNvPr id="1772" name="Google Shape;1772;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773" name="Google Shape;1773;p139"/>
          <p:cNvPicPr preferRelativeResize="0"/>
          <p:nvPr/>
        </p:nvPicPr>
        <p:blipFill rotWithShape="1">
          <a:blip r:embed="rId3">
            <a:alphaModFix/>
          </a:blip>
          <a:srcRect b="1038" l="-11166" r="-23043" t="9403"/>
          <a:stretch/>
        </p:blipFill>
        <p:spPr>
          <a:xfrm>
            <a:off x="5408150" y="0"/>
            <a:ext cx="4218300" cy="4787934"/>
          </a:xfrm>
          <a:prstGeom prst="rect">
            <a:avLst/>
          </a:prstGeom>
          <a:noFill/>
          <a:ln>
            <a:noFill/>
          </a:ln>
        </p:spPr>
      </p:pic>
      <p:sp>
        <p:nvSpPr>
          <p:cNvPr id="1774" name="Google Shape;1774;p139"/>
          <p:cNvSpPr txBox="1"/>
          <p:nvPr>
            <p:ph type="title"/>
          </p:nvPr>
        </p:nvSpPr>
        <p:spPr>
          <a:xfrm>
            <a:off x="0" y="675900"/>
            <a:ext cx="1524000" cy="675900"/>
          </a:xfrm>
          <a:prstGeom prst="rect">
            <a:avLst/>
          </a:prstGeom>
          <a:solidFill>
            <a:schemeClr val="dk1"/>
          </a:solidFill>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lt1"/>
                </a:solidFill>
              </a:rPr>
              <a:t>Step 8</a:t>
            </a:r>
            <a:endParaRPr>
              <a:solidFill>
                <a:schemeClr val="lt1"/>
              </a:solidFill>
            </a:endParaRPr>
          </a:p>
        </p:txBody>
      </p:sp>
      <p:sp>
        <p:nvSpPr>
          <p:cNvPr id="1775" name="Google Shape;1775;p139"/>
          <p:cNvSpPr txBox="1"/>
          <p:nvPr>
            <p:ph type="title"/>
          </p:nvPr>
        </p:nvSpPr>
        <p:spPr>
          <a:xfrm>
            <a:off x="0" y="2289950"/>
            <a:ext cx="1524000" cy="675900"/>
          </a:xfrm>
          <a:prstGeom prst="rect">
            <a:avLst/>
          </a:prstGeom>
          <a:solidFill>
            <a:schemeClr val="dk1"/>
          </a:solidFill>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lt1"/>
                </a:solidFill>
              </a:rPr>
              <a:t>Step 9</a:t>
            </a:r>
            <a:endParaRPr>
              <a:solidFill>
                <a:schemeClr val="lt1"/>
              </a:solidFill>
            </a:endParaRPr>
          </a:p>
        </p:txBody>
      </p:sp>
      <p:sp>
        <p:nvSpPr>
          <p:cNvPr id="1776" name="Google Shape;1776;p139"/>
          <p:cNvSpPr txBox="1"/>
          <p:nvPr/>
        </p:nvSpPr>
        <p:spPr>
          <a:xfrm>
            <a:off x="1524000" y="894850"/>
            <a:ext cx="4335300" cy="1276200"/>
          </a:xfrm>
          <a:prstGeom prst="rect">
            <a:avLst/>
          </a:prstGeom>
          <a:noFill/>
          <a:ln>
            <a:noFill/>
          </a:ln>
        </p:spPr>
        <p:txBody>
          <a:bodyPr anchorCtr="0" anchor="t" bIns="0" lIns="320025" spcFirstLastPara="1" rIns="0" wrap="square" tIns="0">
            <a:noAutofit/>
          </a:bodyPr>
          <a:lstStyle/>
          <a:p>
            <a:pPr indent="0" lvl="0" marL="0" rtl="0" algn="l">
              <a:lnSpc>
                <a:spcPct val="115000"/>
              </a:lnSpc>
              <a:spcBef>
                <a:spcPts val="300"/>
              </a:spcBef>
              <a:spcAft>
                <a:spcPts val="0"/>
              </a:spcAft>
              <a:buNone/>
            </a:pPr>
            <a:r>
              <a:rPr lang="en" sz="1600">
                <a:solidFill>
                  <a:srgbClr val="24292E"/>
                </a:solidFill>
                <a:latin typeface="Roboto"/>
                <a:ea typeface="Roboto"/>
                <a:cs typeface="Roboto"/>
                <a:sym typeface="Roboto"/>
              </a:rPr>
              <a:t>Every quarter, the SCF team contracts the same pentesting firm to run the phishing campaign against all employees who have already been trained.</a:t>
            </a:r>
            <a:endParaRPr sz="1600">
              <a:solidFill>
                <a:srgbClr val="24292E"/>
              </a:solidFill>
              <a:latin typeface="Roboto"/>
              <a:ea typeface="Roboto"/>
              <a:cs typeface="Roboto"/>
              <a:sym typeface="Roboto"/>
            </a:endParaRPr>
          </a:p>
          <a:p>
            <a:pPr indent="0" lvl="0" marL="0" rtl="0" algn="l">
              <a:lnSpc>
                <a:spcPct val="115000"/>
              </a:lnSpc>
              <a:spcBef>
                <a:spcPts val="1200"/>
              </a:spcBef>
              <a:spcAft>
                <a:spcPts val="1200"/>
              </a:spcAft>
              <a:buNone/>
            </a:pPr>
            <a:r>
              <a:t/>
            </a:r>
            <a:endParaRPr sz="1600">
              <a:solidFill>
                <a:srgbClr val="24292E"/>
              </a:solidFill>
              <a:latin typeface="Roboto"/>
              <a:ea typeface="Roboto"/>
              <a:cs typeface="Roboto"/>
              <a:sym typeface="Roboto"/>
            </a:endParaRPr>
          </a:p>
        </p:txBody>
      </p:sp>
      <p:sp>
        <p:nvSpPr>
          <p:cNvPr id="1777" name="Google Shape;1777;p139"/>
          <p:cNvSpPr txBox="1"/>
          <p:nvPr/>
        </p:nvSpPr>
        <p:spPr>
          <a:xfrm>
            <a:off x="1524000" y="2485675"/>
            <a:ext cx="4335300" cy="1327200"/>
          </a:xfrm>
          <a:prstGeom prst="rect">
            <a:avLst/>
          </a:prstGeom>
          <a:noFill/>
          <a:ln>
            <a:noFill/>
          </a:ln>
        </p:spPr>
        <p:txBody>
          <a:bodyPr anchorCtr="0" anchor="t" bIns="0" lIns="320025" spcFirstLastPara="1" rIns="0" wrap="square" tIns="0">
            <a:noAutofit/>
          </a:bodyPr>
          <a:lstStyle/>
          <a:p>
            <a:pPr indent="0" lvl="0" marL="0" rtl="0" algn="l">
              <a:lnSpc>
                <a:spcPct val="115000"/>
              </a:lnSpc>
              <a:spcBef>
                <a:spcPts val="300"/>
              </a:spcBef>
              <a:spcAft>
                <a:spcPts val="0"/>
              </a:spcAft>
              <a:buNone/>
            </a:pPr>
            <a:r>
              <a:rPr lang="en" sz="1600">
                <a:solidFill>
                  <a:srgbClr val="24292E"/>
                </a:solidFill>
                <a:latin typeface="Roboto"/>
                <a:ea typeface="Roboto"/>
                <a:cs typeface="Roboto"/>
                <a:sym typeface="Roboto"/>
              </a:rPr>
              <a:t>After every test, the SCF team identifies employees who still clicked malicious links, and requires them to go through Supplemental Security Awareness training.</a:t>
            </a:r>
            <a:endParaRPr sz="1600">
              <a:solidFill>
                <a:srgbClr val="24292E"/>
              </a:solidFill>
              <a:latin typeface="Roboto"/>
              <a:ea typeface="Roboto"/>
              <a:cs typeface="Roboto"/>
              <a:sym typeface="Roboto"/>
            </a:endParaRPr>
          </a:p>
          <a:p>
            <a:pPr indent="0" lvl="0" marL="0" rtl="0" algn="l">
              <a:lnSpc>
                <a:spcPct val="115000"/>
              </a:lnSpc>
              <a:spcBef>
                <a:spcPts val="1200"/>
              </a:spcBef>
              <a:spcAft>
                <a:spcPts val="1200"/>
              </a:spcAft>
              <a:buNone/>
            </a:pPr>
            <a:r>
              <a:rPr lang="en" sz="1600">
                <a:solidFill>
                  <a:srgbClr val="24292E"/>
                </a:solidFill>
                <a:latin typeface="Roboto"/>
                <a:ea typeface="Roboto"/>
                <a:cs typeface="Roboto"/>
                <a:sym typeface="Roboto"/>
              </a:rPr>
              <a:t>In addition, they verify whether the click-through rate drops closer to 5%. </a:t>
            </a:r>
            <a:endParaRPr sz="1600">
              <a:solidFill>
                <a:srgbClr val="24292E"/>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Security Culture Framework Steps</a:t>
            </a:r>
            <a:endParaRPr/>
          </a:p>
        </p:txBody>
      </p:sp>
      <p:sp>
        <p:nvSpPr>
          <p:cNvPr id="1783" name="Google Shape;1783;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84" name="Google Shape;1784;p140"/>
          <p:cNvSpPr txBox="1"/>
          <p:nvPr>
            <p:ph idx="1" type="subTitle"/>
          </p:nvPr>
        </p:nvSpPr>
        <p:spPr>
          <a:xfrm>
            <a:off x="0" y="675975"/>
            <a:ext cx="4886700" cy="3588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Step 10: </a:t>
            </a:r>
            <a:r>
              <a:rPr lang="en"/>
              <a:t>After training the entire company, the SCF team runs a final phishing campaign to evaluate the overall effectiveness of the training. </a:t>
            </a:r>
            <a:endParaRPr/>
          </a:p>
          <a:p>
            <a:pPr indent="0" lvl="0" marL="0" rtl="0" algn="l">
              <a:spcBef>
                <a:spcPts val="1000"/>
              </a:spcBef>
              <a:spcAft>
                <a:spcPts val="0"/>
              </a:spcAft>
              <a:buNone/>
            </a:pPr>
            <a:r>
              <a:rPr lang="en" sz="1500"/>
              <a:t>If they find that the </a:t>
            </a:r>
            <a:r>
              <a:rPr lang="en" sz="1500"/>
              <a:t>click-through rate</a:t>
            </a:r>
            <a:r>
              <a:rPr lang="en" sz="1500"/>
              <a:t> </a:t>
            </a:r>
            <a:r>
              <a:rPr lang="en" sz="1500"/>
              <a:t>is 5% or lower, it is considered a success. </a:t>
            </a:r>
            <a:endParaRPr sz="1500"/>
          </a:p>
          <a:p>
            <a:pPr indent="0" lvl="0" marL="0" rtl="0" algn="l">
              <a:spcBef>
                <a:spcPts val="1000"/>
              </a:spcBef>
              <a:spcAft>
                <a:spcPts val="1000"/>
              </a:spcAft>
              <a:buNone/>
            </a:pPr>
            <a:r>
              <a:rPr lang="en" sz="1500"/>
              <a:t>Otherwise, they might decide to run the </a:t>
            </a:r>
            <a:br>
              <a:rPr lang="en" sz="1500"/>
            </a:br>
            <a:r>
              <a:rPr lang="en" sz="1500"/>
              <a:t>training for an additional year, or take a </a:t>
            </a:r>
            <a:br>
              <a:rPr lang="en" sz="1500"/>
            </a:br>
            <a:r>
              <a:rPr lang="en" sz="1500"/>
              <a:t>different approach to solving the problem.</a:t>
            </a:r>
            <a:endParaRPr sz="1500"/>
          </a:p>
        </p:txBody>
      </p:sp>
      <p:pic>
        <p:nvPicPr>
          <p:cNvPr id="1785" name="Google Shape;1785;p140"/>
          <p:cNvPicPr preferRelativeResize="0"/>
          <p:nvPr/>
        </p:nvPicPr>
        <p:blipFill rotWithShape="1">
          <a:blip r:embed="rId3">
            <a:alphaModFix/>
          </a:blip>
          <a:srcRect b="4163" l="8722" r="6761" t="4728"/>
          <a:stretch/>
        </p:blipFill>
        <p:spPr>
          <a:xfrm>
            <a:off x="4452375" y="773650"/>
            <a:ext cx="4098399" cy="4016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What’s the (Action) Plan? </a:t>
            </a:r>
            <a:endParaRPr/>
          </a:p>
        </p:txBody>
      </p:sp>
      <p:sp>
        <p:nvSpPr>
          <p:cNvPr id="1791" name="Google Shape;1791;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Some important considerations when developing a plan:</a:t>
            </a:r>
            <a:endParaRPr/>
          </a:p>
        </p:txBody>
      </p:sp>
      <p:sp>
        <p:nvSpPr>
          <p:cNvPr id="1792" name="Google Shape;1792;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3" name="Google Shape;1793;p141"/>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94" name="Google Shape;1794;p141"/>
          <p:cNvSpPr txBox="1"/>
          <p:nvPr>
            <p:ph idx="2" type="subTitle"/>
          </p:nvPr>
        </p:nvSpPr>
        <p:spPr>
          <a:xfrm>
            <a:off x="382800" y="1700737"/>
            <a:ext cx="2371500" cy="18939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None/>
            </a:pPr>
            <a:r>
              <a:rPr lang="en" sz="1800"/>
              <a:t>When will </a:t>
            </a:r>
            <a:br>
              <a:rPr lang="en" sz="1800"/>
            </a:br>
            <a:r>
              <a:rPr lang="en" sz="1800"/>
              <a:t>the plan be executed?</a:t>
            </a:r>
            <a:endParaRPr sz="1800"/>
          </a:p>
        </p:txBody>
      </p:sp>
      <p:sp>
        <p:nvSpPr>
          <p:cNvPr id="1795" name="Google Shape;1795;p141"/>
          <p:cNvSpPr txBox="1"/>
          <p:nvPr>
            <p:ph idx="3" type="subTitle"/>
          </p:nvPr>
        </p:nvSpPr>
        <p:spPr>
          <a:xfrm>
            <a:off x="3285075" y="1700737"/>
            <a:ext cx="2371500" cy="18939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None/>
            </a:pPr>
            <a:r>
              <a:rPr lang="en" sz="1800"/>
              <a:t>When will </a:t>
            </a:r>
            <a:br>
              <a:rPr lang="en" sz="1800"/>
            </a:br>
            <a:r>
              <a:rPr lang="en" sz="1800"/>
              <a:t>you measure progress?</a:t>
            </a:r>
            <a:endParaRPr sz="1800"/>
          </a:p>
        </p:txBody>
      </p:sp>
      <p:sp>
        <p:nvSpPr>
          <p:cNvPr id="1796" name="Google Shape;1796;p141"/>
          <p:cNvSpPr txBox="1"/>
          <p:nvPr>
            <p:ph idx="4" type="subTitle"/>
          </p:nvPr>
        </p:nvSpPr>
        <p:spPr>
          <a:xfrm>
            <a:off x="6401175" y="1700737"/>
            <a:ext cx="2371500" cy="18939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None/>
            </a:pPr>
            <a:r>
              <a:rPr lang="en" sz="1800"/>
              <a:t>How will </a:t>
            </a:r>
            <a:br>
              <a:rPr lang="en" sz="1800"/>
            </a:br>
            <a:r>
              <a:rPr lang="en" sz="1800"/>
              <a:t>you quantify progress?</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What’s the (Action) Plan? </a:t>
            </a:r>
            <a:endParaRPr/>
          </a:p>
        </p:txBody>
      </p:sp>
      <p:sp>
        <p:nvSpPr>
          <p:cNvPr id="1802" name="Google Shape;1802;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Questions you should ask when developing a plan:</a:t>
            </a:r>
            <a:endParaRPr/>
          </a:p>
        </p:txBody>
      </p:sp>
      <p:sp>
        <p:nvSpPr>
          <p:cNvPr id="1803" name="Google Shape;1803;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04" name="Google Shape;1804;p142"/>
          <p:cNvSpPr txBox="1"/>
          <p:nvPr>
            <p:ph idx="2" type="subTitle"/>
          </p:nvPr>
        </p:nvSpPr>
        <p:spPr>
          <a:xfrm>
            <a:off x="724275" y="1937825"/>
            <a:ext cx="2371500" cy="26628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b="1" lang="en" sz="1600"/>
              <a:t>When will the plan </a:t>
            </a:r>
            <a:br>
              <a:rPr b="1" lang="en" sz="1600"/>
            </a:br>
            <a:r>
              <a:rPr b="1" lang="en" sz="1600"/>
              <a:t>be executed?</a:t>
            </a:r>
            <a:endParaRPr b="1" sz="1600"/>
          </a:p>
          <a:p>
            <a:pPr indent="0" lvl="0" marL="0" rtl="0" algn="l">
              <a:lnSpc>
                <a:spcPct val="100000"/>
              </a:lnSpc>
              <a:spcBef>
                <a:spcPts val="600"/>
              </a:spcBef>
              <a:spcAft>
                <a:spcPts val="0"/>
              </a:spcAft>
              <a:buNone/>
            </a:pPr>
            <a:r>
              <a:rPr lang="en" sz="1200"/>
              <a:t>The SCF and HR teams will implement the training once every quarter, training 25% of employees each time. This ensures 100% of employees will be trained by the end of the year.</a:t>
            </a:r>
            <a:endParaRPr/>
          </a:p>
        </p:txBody>
      </p:sp>
      <p:sp>
        <p:nvSpPr>
          <p:cNvPr id="1805" name="Google Shape;1805;p142"/>
          <p:cNvSpPr txBox="1"/>
          <p:nvPr>
            <p:ph idx="3" type="subTitle"/>
          </p:nvPr>
        </p:nvSpPr>
        <p:spPr>
          <a:xfrm>
            <a:off x="3496050" y="1937825"/>
            <a:ext cx="2428500" cy="26628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b="1" lang="en" sz="1600">
                <a:solidFill>
                  <a:schemeClr val="dk1"/>
                </a:solidFill>
              </a:rPr>
              <a:t>When will you measure progress?</a:t>
            </a:r>
            <a:endParaRPr b="1" sz="1600">
              <a:solidFill>
                <a:schemeClr val="dk1"/>
              </a:solidFill>
            </a:endParaRPr>
          </a:p>
          <a:p>
            <a:pPr indent="0" lvl="0" marL="0" rtl="0" algn="l">
              <a:lnSpc>
                <a:spcPct val="100000"/>
              </a:lnSpc>
              <a:spcBef>
                <a:spcPts val="600"/>
              </a:spcBef>
              <a:spcAft>
                <a:spcPts val="0"/>
              </a:spcAft>
              <a:buNone/>
            </a:pPr>
            <a:r>
              <a:rPr lang="en" sz="1200">
                <a:solidFill>
                  <a:schemeClr val="dk1"/>
                </a:solidFill>
              </a:rPr>
              <a:t>The SCF team will implement a phishing campaign each quarter, targeting only the most recently trained cohort. After all cohorts have been trained, a final campaign will test how well everyone follows the new guidelines over time.</a:t>
            </a:r>
            <a:endParaRPr/>
          </a:p>
        </p:txBody>
      </p:sp>
      <p:sp>
        <p:nvSpPr>
          <p:cNvPr id="1806" name="Google Shape;1806;p142"/>
          <p:cNvSpPr txBox="1"/>
          <p:nvPr>
            <p:ph idx="4"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b="1" lang="en" sz="1600">
                <a:solidFill>
                  <a:schemeClr val="dk1"/>
                </a:solidFill>
              </a:rPr>
              <a:t>How will you quantify progress?</a:t>
            </a:r>
            <a:endParaRPr b="1" sz="1600">
              <a:solidFill>
                <a:schemeClr val="dk1"/>
              </a:solidFill>
            </a:endParaRPr>
          </a:p>
          <a:p>
            <a:pPr indent="0" lvl="0" marL="0" rtl="0" algn="l">
              <a:lnSpc>
                <a:spcPct val="100000"/>
              </a:lnSpc>
              <a:spcBef>
                <a:spcPts val="600"/>
              </a:spcBef>
              <a:spcAft>
                <a:spcPts val="0"/>
              </a:spcAft>
              <a:buNone/>
            </a:pPr>
            <a:r>
              <a:rPr lang="en" sz="1200">
                <a:solidFill>
                  <a:schemeClr val="dk1"/>
                </a:solidFill>
              </a:rPr>
              <a:t>The SCF team decides to quantify the click-through rate, which is the percentage of employees who download malicious links from emails. Their goal is to decrease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this number from 10% to 5%.</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t/>
            </a:r>
            <a:endParaRPr/>
          </a:p>
        </p:txBody>
      </p:sp>
      <p:sp>
        <p:nvSpPr>
          <p:cNvPr id="1807" name="Google Shape;1807;p142"/>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13" name="Google Shape;1813;p143"/>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t>Activity: Security Culture Framework: Part 2</a:t>
            </a:r>
            <a:endParaRPr sz="3000"/>
          </a:p>
          <a:p>
            <a:pPr indent="0" lvl="0" marL="0" rtl="0" algn="l">
              <a:lnSpc>
                <a:spcPct val="115000"/>
              </a:lnSpc>
              <a:spcBef>
                <a:spcPts val="800"/>
              </a:spcBef>
              <a:spcAft>
                <a:spcPts val="0"/>
              </a:spcAft>
              <a:buNone/>
            </a:pPr>
            <a:r>
              <a:rPr lang="en" sz="1800">
                <a:latin typeface="Roboto"/>
                <a:ea typeface="Roboto"/>
                <a:cs typeface="Roboto"/>
                <a:sym typeface="Roboto"/>
              </a:rPr>
              <a:t>In this activity, you will complete the plan you began drafting in </a:t>
            </a:r>
            <a:br>
              <a:rPr lang="en" sz="1800">
                <a:latin typeface="Roboto"/>
                <a:ea typeface="Roboto"/>
                <a:cs typeface="Roboto"/>
                <a:sym typeface="Roboto"/>
              </a:rPr>
            </a:br>
            <a:r>
              <a:rPr lang="en" sz="1800">
                <a:latin typeface="Roboto"/>
                <a:ea typeface="Roboto"/>
                <a:cs typeface="Roboto"/>
                <a:sym typeface="Roboto"/>
              </a:rPr>
              <a:t>Part 1 earlier today.</a:t>
            </a:r>
            <a:endParaRPr sz="1800">
              <a:latin typeface="Roboto"/>
              <a:ea typeface="Roboto"/>
              <a:cs typeface="Roboto"/>
              <a:sym typeface="Roboto"/>
            </a:endParaRPr>
          </a:p>
          <a:p>
            <a:pPr indent="0" lvl="0" marL="0" rtl="0" algn="l">
              <a:lnSpc>
                <a:spcPct val="115000"/>
              </a:lnSpc>
              <a:spcBef>
                <a:spcPts val="80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2000">
              <a:latin typeface="Roboto Light"/>
              <a:ea typeface="Roboto Light"/>
              <a:cs typeface="Roboto Light"/>
              <a:sym typeface="Roboto Light"/>
            </a:endParaRPr>
          </a:p>
        </p:txBody>
      </p:sp>
      <p:sp>
        <p:nvSpPr>
          <p:cNvPr id="1814" name="Google Shape;1814;p14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
        <p:nvSpPr>
          <p:cNvPr id="1815" name="Google Shape;1815;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GRC Framework</a:t>
            </a:r>
            <a:endParaRPr/>
          </a:p>
        </p:txBody>
      </p:sp>
      <p:sp>
        <p:nvSpPr>
          <p:cNvPr id="1129" name="Google Shape;1129;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30" name="Google Shape;113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1" name="Google Shape;1131;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2" name="Google Shape;1132;p91"/>
          <p:cNvSpPr/>
          <p:nvPr/>
        </p:nvSpPr>
        <p:spPr>
          <a:xfrm>
            <a:off x="460806" y="1304925"/>
            <a:ext cx="2660700" cy="3320700"/>
          </a:xfrm>
          <a:prstGeom prst="snip1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1"/>
          <p:cNvSpPr/>
          <p:nvPr/>
        </p:nvSpPr>
        <p:spPr>
          <a:xfrm>
            <a:off x="3290671" y="1304925"/>
            <a:ext cx="2660700" cy="3320700"/>
          </a:xfrm>
          <a:prstGeom prst="snip1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1"/>
          <p:cNvSpPr/>
          <p:nvPr/>
        </p:nvSpPr>
        <p:spPr>
          <a:xfrm>
            <a:off x="6145087" y="1304925"/>
            <a:ext cx="2660700" cy="3320700"/>
          </a:xfrm>
          <a:prstGeom prst="snip1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1"/>
          <p:cNvSpPr txBox="1"/>
          <p:nvPr/>
        </p:nvSpPr>
        <p:spPr>
          <a:xfrm>
            <a:off x="460806" y="1304925"/>
            <a:ext cx="2660700" cy="668100"/>
          </a:xfrm>
          <a:prstGeom prst="rect">
            <a:avLst/>
          </a:prstGeom>
          <a:noFill/>
          <a:ln>
            <a:noFill/>
          </a:ln>
        </p:spPr>
        <p:txBody>
          <a:bodyPr anchorCtr="0" anchor="ctr" bIns="0" lIns="182875" spcFirstLastPara="1" rIns="91425"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Governance</a:t>
            </a:r>
            <a:endParaRPr b="1" sz="1600">
              <a:latin typeface="Roboto"/>
              <a:ea typeface="Roboto"/>
              <a:cs typeface="Roboto"/>
              <a:sym typeface="Roboto"/>
            </a:endParaRPr>
          </a:p>
        </p:txBody>
      </p:sp>
      <p:sp>
        <p:nvSpPr>
          <p:cNvPr id="1136" name="Google Shape;1136;p91"/>
          <p:cNvSpPr/>
          <p:nvPr/>
        </p:nvSpPr>
        <p:spPr>
          <a:xfrm>
            <a:off x="285750" y="1972875"/>
            <a:ext cx="8753100" cy="1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1"/>
          <p:cNvSpPr txBox="1"/>
          <p:nvPr/>
        </p:nvSpPr>
        <p:spPr>
          <a:xfrm>
            <a:off x="460800" y="2200275"/>
            <a:ext cx="2660700" cy="2324100"/>
          </a:xfrm>
          <a:prstGeom prst="rect">
            <a:avLst/>
          </a:prstGeom>
          <a:noFill/>
          <a:ln>
            <a:noFill/>
          </a:ln>
        </p:spPr>
        <p:txBody>
          <a:bodyPr anchorCtr="0" anchor="t" bIns="91425" lIns="182875" spcFirstLastPara="1" rIns="91425" wrap="square" tIns="91425">
            <a:noAutofit/>
          </a:bodyPr>
          <a:lstStyle/>
          <a:p>
            <a:pPr indent="0" lvl="0" marL="0" rtl="0" algn="l">
              <a:lnSpc>
                <a:spcPct val="100000"/>
              </a:lnSpc>
              <a:spcBef>
                <a:spcPts val="0"/>
              </a:spcBef>
              <a:spcAft>
                <a:spcPts val="2400"/>
              </a:spcAft>
              <a:buClr>
                <a:srgbClr val="000000"/>
              </a:buClr>
              <a:buSzPts val="1100"/>
              <a:buFont typeface="Arial"/>
              <a:buNone/>
            </a:pPr>
            <a:r>
              <a:rPr lang="en" sz="1600">
                <a:latin typeface="Roboto"/>
                <a:ea typeface="Roboto"/>
                <a:cs typeface="Roboto"/>
                <a:sym typeface="Roboto"/>
              </a:rPr>
              <a:t>Creating management processes for implementing security practices across the organization.</a:t>
            </a:r>
            <a:endParaRPr b="1" sz="1800">
              <a:latin typeface="Roboto"/>
              <a:ea typeface="Roboto"/>
              <a:cs typeface="Roboto"/>
              <a:sym typeface="Roboto"/>
            </a:endParaRPr>
          </a:p>
        </p:txBody>
      </p:sp>
      <p:sp>
        <p:nvSpPr>
          <p:cNvPr id="1138" name="Google Shape;1138;p91"/>
          <p:cNvSpPr txBox="1"/>
          <p:nvPr/>
        </p:nvSpPr>
        <p:spPr>
          <a:xfrm>
            <a:off x="3297750" y="1304925"/>
            <a:ext cx="2660700" cy="668100"/>
          </a:xfrm>
          <a:prstGeom prst="rect">
            <a:avLst/>
          </a:prstGeom>
          <a:noFill/>
          <a:ln>
            <a:noFill/>
          </a:ln>
        </p:spPr>
        <p:txBody>
          <a:bodyPr anchorCtr="0" anchor="ctr" bIns="0" lIns="182875" spcFirstLastPara="1" rIns="91425"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Compliance</a:t>
            </a:r>
            <a:endParaRPr b="1" sz="1600">
              <a:latin typeface="Roboto"/>
              <a:ea typeface="Roboto"/>
              <a:cs typeface="Roboto"/>
              <a:sym typeface="Roboto"/>
            </a:endParaRPr>
          </a:p>
        </p:txBody>
      </p:sp>
      <p:sp>
        <p:nvSpPr>
          <p:cNvPr id="1139" name="Google Shape;1139;p91"/>
          <p:cNvSpPr txBox="1"/>
          <p:nvPr/>
        </p:nvSpPr>
        <p:spPr>
          <a:xfrm>
            <a:off x="3297746" y="2200275"/>
            <a:ext cx="2660700" cy="2324100"/>
          </a:xfrm>
          <a:prstGeom prst="rect">
            <a:avLst/>
          </a:prstGeom>
          <a:noFill/>
          <a:ln>
            <a:noFill/>
          </a:ln>
        </p:spPr>
        <p:txBody>
          <a:bodyPr anchorCtr="0" anchor="t" bIns="91425" lIns="182875" spcFirstLastPara="1" rIns="91425" wrap="square" tIns="91425">
            <a:noAutofit/>
          </a:bodyPr>
          <a:lstStyle/>
          <a:p>
            <a:pPr indent="0" lvl="0" marL="0" rtl="0" algn="l">
              <a:lnSpc>
                <a:spcPct val="100000"/>
              </a:lnSpc>
              <a:spcBef>
                <a:spcPts val="0"/>
              </a:spcBef>
              <a:spcAft>
                <a:spcPts val="2400"/>
              </a:spcAft>
              <a:buClr>
                <a:srgbClr val="000000"/>
              </a:buClr>
              <a:buSzPts val="1100"/>
              <a:buFont typeface="Arial"/>
              <a:buNone/>
            </a:pPr>
            <a:r>
              <a:rPr lang="en" sz="1600">
                <a:latin typeface="Roboto"/>
                <a:ea typeface="Roboto"/>
                <a:cs typeface="Roboto"/>
                <a:sym typeface="Roboto"/>
              </a:rPr>
              <a:t>Making sure the business follows internal security policies and adheres to relevant security laws.</a:t>
            </a:r>
            <a:endParaRPr b="1" sz="1800">
              <a:latin typeface="Roboto"/>
              <a:ea typeface="Roboto"/>
              <a:cs typeface="Roboto"/>
              <a:sym typeface="Roboto"/>
            </a:endParaRPr>
          </a:p>
        </p:txBody>
      </p:sp>
      <p:sp>
        <p:nvSpPr>
          <p:cNvPr id="1140" name="Google Shape;1140;p91"/>
          <p:cNvSpPr txBox="1"/>
          <p:nvPr/>
        </p:nvSpPr>
        <p:spPr>
          <a:xfrm>
            <a:off x="6144026" y="1304925"/>
            <a:ext cx="2660700" cy="668100"/>
          </a:xfrm>
          <a:prstGeom prst="rect">
            <a:avLst/>
          </a:prstGeom>
          <a:noFill/>
          <a:ln>
            <a:noFill/>
          </a:ln>
        </p:spPr>
        <p:txBody>
          <a:bodyPr anchorCtr="0" anchor="ctr" bIns="0" lIns="182875" spcFirstLastPara="1" rIns="91425"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Risk management</a:t>
            </a:r>
            <a:endParaRPr b="1" sz="1600">
              <a:latin typeface="Roboto"/>
              <a:ea typeface="Roboto"/>
              <a:cs typeface="Roboto"/>
              <a:sym typeface="Roboto"/>
            </a:endParaRPr>
          </a:p>
        </p:txBody>
      </p:sp>
      <p:sp>
        <p:nvSpPr>
          <p:cNvPr id="1141" name="Google Shape;1141;p91"/>
          <p:cNvSpPr txBox="1"/>
          <p:nvPr/>
        </p:nvSpPr>
        <p:spPr>
          <a:xfrm>
            <a:off x="6144024" y="2200275"/>
            <a:ext cx="2660700" cy="2324100"/>
          </a:xfrm>
          <a:prstGeom prst="rect">
            <a:avLst/>
          </a:prstGeom>
          <a:noFill/>
          <a:ln>
            <a:noFill/>
          </a:ln>
        </p:spPr>
        <p:txBody>
          <a:bodyPr anchorCtr="0" anchor="t" bIns="91425" lIns="182875" spcFirstLastPara="1" rIns="91425" wrap="square" tIns="91425">
            <a:noAutofit/>
          </a:bodyPr>
          <a:lstStyle/>
          <a:p>
            <a:pPr indent="0" lvl="0" marL="0" rtl="0" algn="l">
              <a:lnSpc>
                <a:spcPct val="100000"/>
              </a:lnSpc>
              <a:spcBef>
                <a:spcPts val="0"/>
              </a:spcBef>
              <a:spcAft>
                <a:spcPts val="2400"/>
              </a:spcAft>
              <a:buClr>
                <a:schemeClr val="dk1"/>
              </a:buClr>
              <a:buSzPts val="1100"/>
              <a:buFont typeface="Arial"/>
              <a:buNone/>
            </a:pPr>
            <a:r>
              <a:rPr lang="en" sz="1600">
                <a:latin typeface="Roboto"/>
                <a:ea typeface="Roboto"/>
                <a:cs typeface="Roboto"/>
                <a:sym typeface="Roboto"/>
              </a:rPr>
              <a:t>Identifying an organization’s most important assets and determining how they might be compromised. </a:t>
            </a:r>
            <a:endParaRPr sz="1600">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14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Controls</a:t>
            </a:r>
            <a:endParaRPr/>
          </a:p>
        </p:txBody>
      </p:sp>
      <p:sp>
        <p:nvSpPr>
          <p:cNvPr id="1831" name="Google Shape;1831;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2" name="Google Shape;1832;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ECEB"/>
        </a:solidFill>
      </p:bgPr>
    </p:bg>
    <p:spTree>
      <p:nvGrpSpPr>
        <p:cNvPr id="1836" name="Shape 1836"/>
        <p:cNvGrpSpPr/>
        <p:nvPr/>
      </p:nvGrpSpPr>
      <p:grpSpPr>
        <a:xfrm>
          <a:off x="0" y="0"/>
          <a:ext cx="0" cy="0"/>
          <a:chOff x="0" y="0"/>
          <a:chExt cx="0" cy="0"/>
        </a:xfrm>
      </p:grpSpPr>
      <p:sp>
        <p:nvSpPr>
          <p:cNvPr id="1837" name="Google Shape;1837;p147"/>
          <p:cNvSpPr/>
          <p:nvPr/>
        </p:nvSpPr>
        <p:spPr>
          <a:xfrm>
            <a:off x="0" y="-80700"/>
            <a:ext cx="9144000" cy="5224200"/>
          </a:xfrm>
          <a:prstGeom prst="rect">
            <a:avLst/>
          </a:prstGeom>
          <a:solidFill>
            <a:srgbClr val="9FEC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47"/>
          <p:cNvSpPr/>
          <p:nvPr/>
        </p:nvSpPr>
        <p:spPr>
          <a:xfrm>
            <a:off x="0" y="-80700"/>
            <a:ext cx="4431900" cy="5224200"/>
          </a:xfrm>
          <a:prstGeom prst="rect">
            <a:avLst/>
          </a:prstGeom>
          <a:solidFill>
            <a:srgbClr val="F67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40" name="Google Shape;1840;p147"/>
          <p:cNvPicPr preferRelativeResize="0"/>
          <p:nvPr/>
        </p:nvPicPr>
        <p:blipFill rotWithShape="1">
          <a:blip r:embed="rId3">
            <a:alphaModFix/>
          </a:blip>
          <a:srcRect b="0" l="0" r="14266" t="0"/>
          <a:stretch/>
        </p:blipFill>
        <p:spPr>
          <a:xfrm>
            <a:off x="3728425" y="300300"/>
            <a:ext cx="5491776" cy="4701825"/>
          </a:xfrm>
          <a:prstGeom prst="rect">
            <a:avLst/>
          </a:prstGeom>
          <a:noFill/>
          <a:ln>
            <a:noFill/>
          </a:ln>
        </p:spPr>
      </p:pic>
      <p:sp>
        <p:nvSpPr>
          <p:cNvPr id="1841" name="Google Shape;1841;p147"/>
          <p:cNvSpPr txBox="1"/>
          <p:nvPr>
            <p:ph type="title"/>
          </p:nvPr>
        </p:nvSpPr>
        <p:spPr>
          <a:xfrm>
            <a:off x="76200" y="423550"/>
            <a:ext cx="4203300" cy="30984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800">
                <a:latin typeface="Roboto Light"/>
                <a:ea typeface="Roboto Light"/>
                <a:cs typeface="Roboto Light"/>
                <a:sym typeface="Roboto Light"/>
              </a:rPr>
              <a:t>In addition to</a:t>
            </a:r>
            <a:r>
              <a:rPr lang="en" sz="2800">
                <a:latin typeface="Roboto Light"/>
                <a:ea typeface="Roboto Light"/>
                <a:cs typeface="Roboto Light"/>
                <a:sym typeface="Roboto Light"/>
              </a:rPr>
              <a:t> improving security culture over the long term, the security team </a:t>
            </a:r>
            <a:r>
              <a:rPr lang="en" sz="2800">
                <a:latin typeface="Roboto Light"/>
                <a:ea typeface="Roboto Light"/>
                <a:cs typeface="Roboto Light"/>
                <a:sym typeface="Roboto Light"/>
              </a:rPr>
              <a:t>should enforce</a:t>
            </a:r>
            <a:r>
              <a:rPr lang="en" sz="2800">
                <a:latin typeface="Roboto Light"/>
                <a:ea typeface="Roboto Light"/>
                <a:cs typeface="Roboto Light"/>
                <a:sym typeface="Roboto Light"/>
              </a:rPr>
              <a:t> </a:t>
            </a:r>
            <a:r>
              <a:rPr lang="en" sz="2800"/>
              <a:t>security controls</a:t>
            </a:r>
            <a:r>
              <a:rPr lang="en" sz="2800">
                <a:latin typeface="Roboto Light"/>
                <a:ea typeface="Roboto Light"/>
                <a:cs typeface="Roboto Light"/>
                <a:sym typeface="Roboto Light"/>
              </a:rPr>
              <a:t> that manage issue</a:t>
            </a:r>
            <a:r>
              <a:rPr lang="en" sz="2800">
                <a:latin typeface="Roboto Light"/>
                <a:ea typeface="Roboto Light"/>
                <a:cs typeface="Roboto Light"/>
                <a:sym typeface="Roboto Light"/>
              </a:rPr>
              <a:t>s</a:t>
            </a:r>
            <a:r>
              <a:rPr lang="en" sz="2800">
                <a:latin typeface="Roboto Light"/>
                <a:ea typeface="Roboto Light"/>
                <a:cs typeface="Roboto Light"/>
                <a:sym typeface="Roboto Light"/>
              </a:rPr>
              <a:t> in the short term</a:t>
            </a:r>
            <a:r>
              <a:rPr i="1" lang="en" sz="2800">
                <a:latin typeface="Roboto Light"/>
                <a:ea typeface="Roboto Light"/>
                <a:cs typeface="Roboto Light"/>
                <a:sym typeface="Roboto Light"/>
              </a:rPr>
              <a:t>.</a:t>
            </a:r>
            <a:endParaRPr i="1" sz="2800">
              <a:latin typeface="Roboto Light"/>
              <a:ea typeface="Roboto Light"/>
              <a:cs typeface="Roboto Light"/>
              <a:sym typeface="Roboto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47" name="Google Shape;1847;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48" name="Google Shape;1848;p148"/>
          <p:cNvSpPr txBox="1"/>
          <p:nvPr>
            <p:ph idx="1" type="subTitle"/>
          </p:nvPr>
        </p:nvSpPr>
        <p:spPr>
          <a:xfrm>
            <a:off x="0" y="1039700"/>
            <a:ext cx="9187800" cy="3131700"/>
          </a:xfrm>
          <a:prstGeom prst="rect">
            <a:avLst/>
          </a:prstGeom>
        </p:spPr>
        <p:txBody>
          <a:bodyPr anchorCtr="0" anchor="ctr" bIns="91425" lIns="1737350" spcFirstLastPara="1" rIns="1645900" wrap="square" tIns="91425">
            <a:noAutofit/>
          </a:bodyPr>
          <a:lstStyle/>
          <a:p>
            <a:pPr indent="0" lvl="0" marL="0" rtl="0" algn="l">
              <a:spcBef>
                <a:spcPts val="0"/>
              </a:spcBef>
              <a:spcAft>
                <a:spcPts val="0"/>
              </a:spcAft>
              <a:buNone/>
            </a:pPr>
            <a:r>
              <a:rPr lang="en" sz="2800"/>
              <a:t>A </a:t>
            </a:r>
            <a:r>
              <a:rPr b="1" lang="en" sz="2800">
                <a:highlight>
                  <a:srgbClr val="FFFF00"/>
                </a:highlight>
              </a:rPr>
              <a:t>security control</a:t>
            </a:r>
            <a:r>
              <a:rPr lang="en" sz="2800"/>
              <a:t> is any system, process, or technology that protects the confidentiality, integrity, and availability of a resource.</a:t>
            </a:r>
            <a:endParaRPr sz="2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2" name="Shape 1852"/>
        <p:cNvGrpSpPr/>
        <p:nvPr/>
      </p:nvGrpSpPr>
      <p:grpSpPr>
        <a:xfrm>
          <a:off x="0" y="0"/>
          <a:ext cx="0" cy="0"/>
          <a:chOff x="0" y="0"/>
          <a:chExt cx="0" cy="0"/>
        </a:xfrm>
      </p:grpSpPr>
      <p:sp>
        <p:nvSpPr>
          <p:cNvPr id="1853" name="Google Shape;1853;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4" name="Google Shape;1854;p149"/>
          <p:cNvSpPr/>
          <p:nvPr/>
        </p:nvSpPr>
        <p:spPr>
          <a:xfrm flipH="1">
            <a:off x="743325" y="2265937"/>
            <a:ext cx="2428500" cy="22521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latin typeface="Roboto"/>
                <a:ea typeface="Roboto"/>
                <a:cs typeface="Roboto"/>
                <a:sym typeface="Roboto"/>
              </a:rPr>
              <a:t>Example</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Requiring employees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to follow training guidelines. </a:t>
            </a:r>
            <a:endParaRPr sz="1600">
              <a:solidFill>
                <a:schemeClr val="dk1"/>
              </a:solidFill>
              <a:latin typeface="Roboto"/>
              <a:ea typeface="Roboto"/>
              <a:cs typeface="Roboto"/>
              <a:sym typeface="Roboto"/>
            </a:endParaRPr>
          </a:p>
        </p:txBody>
      </p:sp>
      <p:sp>
        <p:nvSpPr>
          <p:cNvPr id="1855" name="Google Shape;1855;p149"/>
          <p:cNvSpPr/>
          <p:nvPr/>
        </p:nvSpPr>
        <p:spPr>
          <a:xfrm flipH="1">
            <a:off x="3572250" y="2242575"/>
            <a:ext cx="2428500" cy="22521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latin typeface="Roboto"/>
                <a:ea typeface="Roboto"/>
                <a:cs typeface="Roboto"/>
                <a:sym typeface="Roboto"/>
              </a:rPr>
              <a:t>Example</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Requiring developers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to authenticate using Secure Shell (SSH) keys rather than passwords.</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856" name="Google Shape;1856;p149"/>
          <p:cNvSpPr/>
          <p:nvPr/>
        </p:nvSpPr>
        <p:spPr>
          <a:xfrm flipH="1">
            <a:off x="6401175" y="2243209"/>
            <a:ext cx="2428500" cy="22521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latin typeface="Roboto"/>
                <a:ea typeface="Roboto"/>
                <a:cs typeface="Roboto"/>
                <a:sym typeface="Roboto"/>
              </a:rPr>
              <a:t>Example</a:t>
            </a:r>
            <a:r>
              <a:rPr b="1" lang="en" sz="1600">
                <a:solidFill>
                  <a:schemeClr val="dk1"/>
                </a:solidFill>
                <a:latin typeface="Roboto"/>
                <a:ea typeface="Roboto"/>
                <a:cs typeface="Roboto"/>
                <a:sym typeface="Roboto"/>
              </a:rPr>
              <a:t> </a:t>
            </a:r>
            <a:endParaRPr b="1"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Protecting a building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by requiring keycard access.</a:t>
            </a:r>
            <a:endParaRPr sz="1600">
              <a:solidFill>
                <a:schemeClr val="dk1"/>
              </a:solidFill>
              <a:latin typeface="Roboto"/>
              <a:ea typeface="Roboto"/>
              <a:cs typeface="Roboto"/>
              <a:sym typeface="Roboto"/>
            </a:endParaRPr>
          </a:p>
        </p:txBody>
      </p:sp>
      <p:sp>
        <p:nvSpPr>
          <p:cNvPr id="1857" name="Google Shape;1857;p149"/>
          <p:cNvSpPr/>
          <p:nvPr/>
        </p:nvSpPr>
        <p:spPr>
          <a:xfrm>
            <a:off x="457150" y="1649900"/>
            <a:ext cx="2176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Administrative</a:t>
            </a:r>
            <a:endParaRPr sz="2100">
              <a:latin typeface="Roboto Light"/>
              <a:ea typeface="Roboto Light"/>
              <a:cs typeface="Roboto Light"/>
              <a:sym typeface="Roboto Light"/>
            </a:endParaRPr>
          </a:p>
        </p:txBody>
      </p:sp>
      <p:sp>
        <p:nvSpPr>
          <p:cNvPr id="1858" name="Google Shape;1858;p149"/>
          <p:cNvSpPr/>
          <p:nvPr/>
        </p:nvSpPr>
        <p:spPr>
          <a:xfrm rot="10800000">
            <a:off x="593344" y="20386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49"/>
          <p:cNvSpPr/>
          <p:nvPr/>
        </p:nvSpPr>
        <p:spPr>
          <a:xfrm>
            <a:off x="3305125" y="1649900"/>
            <a:ext cx="21765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1"/>
                </a:solidFill>
                <a:latin typeface="Roboto Medium"/>
                <a:ea typeface="Roboto Medium"/>
                <a:cs typeface="Roboto Medium"/>
                <a:sym typeface="Roboto Medium"/>
              </a:rPr>
              <a:t>Technical</a:t>
            </a:r>
            <a:endParaRPr sz="2100">
              <a:solidFill>
                <a:schemeClr val="lt1"/>
              </a:solidFill>
              <a:latin typeface="Roboto Light"/>
              <a:ea typeface="Roboto Light"/>
              <a:cs typeface="Roboto Light"/>
              <a:sym typeface="Roboto Light"/>
            </a:endParaRPr>
          </a:p>
        </p:txBody>
      </p:sp>
      <p:sp>
        <p:nvSpPr>
          <p:cNvPr id="1860" name="Google Shape;1860;p149"/>
          <p:cNvSpPr/>
          <p:nvPr/>
        </p:nvSpPr>
        <p:spPr>
          <a:xfrm rot="10800000">
            <a:off x="3441319" y="20386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49"/>
          <p:cNvSpPr/>
          <p:nvPr/>
        </p:nvSpPr>
        <p:spPr>
          <a:xfrm>
            <a:off x="6100250" y="1636100"/>
            <a:ext cx="21765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1"/>
                </a:solidFill>
                <a:latin typeface="Roboto Medium"/>
                <a:ea typeface="Roboto Medium"/>
                <a:cs typeface="Roboto Medium"/>
                <a:sym typeface="Roboto Medium"/>
              </a:rPr>
              <a:t>Physical</a:t>
            </a:r>
            <a:endParaRPr sz="2100">
              <a:solidFill>
                <a:schemeClr val="lt1"/>
              </a:solidFill>
              <a:latin typeface="Roboto Light"/>
              <a:ea typeface="Roboto Light"/>
              <a:cs typeface="Roboto Light"/>
              <a:sym typeface="Roboto Light"/>
            </a:endParaRPr>
          </a:p>
        </p:txBody>
      </p:sp>
      <p:sp>
        <p:nvSpPr>
          <p:cNvPr id="1862" name="Google Shape;1862;p149"/>
          <p:cNvSpPr/>
          <p:nvPr/>
        </p:nvSpPr>
        <p:spPr>
          <a:xfrm rot="10800000">
            <a:off x="6270244" y="20394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Security Controls and Control Types</a:t>
            </a:r>
            <a:endParaRPr/>
          </a:p>
        </p:txBody>
      </p:sp>
      <p:sp>
        <p:nvSpPr>
          <p:cNvPr id="1864" name="Google Shape;1864;p149"/>
          <p:cNvSpPr txBox="1"/>
          <p:nvPr>
            <p:ph idx="1" type="subTitle"/>
          </p:nvPr>
        </p:nvSpPr>
        <p:spPr>
          <a:xfrm>
            <a:off x="0" y="664775"/>
            <a:ext cx="9144000" cy="476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Security controls can be administrative, technical, or physical in nature.</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Security Controls Can Have Different Goals.</a:t>
            </a:r>
            <a:endParaRPr/>
          </a:p>
        </p:txBody>
      </p:sp>
      <p:sp>
        <p:nvSpPr>
          <p:cNvPr id="1870" name="Google Shape;1870;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1" name="Google Shape;1871;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872" name="Google Shape;1872;p150"/>
          <p:cNvGraphicFramePr/>
          <p:nvPr/>
        </p:nvGraphicFramePr>
        <p:xfrm>
          <a:off x="487575" y="926850"/>
          <a:ext cx="3000000" cy="3000000"/>
        </p:xfrm>
        <a:graphic>
          <a:graphicData uri="http://schemas.openxmlformats.org/drawingml/2006/table">
            <a:tbl>
              <a:tblPr>
                <a:noFill/>
                <a:tableStyleId>{88C950F5-F4F9-40ED-BFE2-9F2C51035DB9}</a:tableStyleId>
              </a:tblPr>
              <a:tblGrid>
                <a:gridCol w="2029900"/>
                <a:gridCol w="6313600"/>
              </a:tblGrid>
              <a:tr h="664975">
                <a:tc>
                  <a:txBody>
                    <a:bodyPr/>
                    <a:lstStyle/>
                    <a:p>
                      <a:pPr indent="0" lvl="0" marL="0" rtl="0" algn="r">
                        <a:spcBef>
                          <a:spcPts val="0"/>
                        </a:spcBef>
                        <a:spcAft>
                          <a:spcPts val="200"/>
                        </a:spcAft>
                        <a:buNone/>
                      </a:pPr>
                      <a:r>
                        <a:rPr lang="en" sz="1600">
                          <a:solidFill>
                            <a:srgbClr val="FFFFFF"/>
                          </a:solidFill>
                          <a:latin typeface="Roboto Medium"/>
                          <a:ea typeface="Roboto Medium"/>
                          <a:cs typeface="Roboto Medium"/>
                          <a:sym typeface="Roboto Medium"/>
                        </a:rPr>
                        <a:t>Preventative controls</a:t>
                      </a:r>
                      <a:endParaRPr sz="1600">
                        <a:solidFill>
                          <a:srgbClr val="FFFFFF"/>
                        </a:solidFill>
                        <a:latin typeface="Roboto Medium"/>
                        <a:ea typeface="Roboto Medium"/>
                        <a:cs typeface="Roboto Medium"/>
                        <a:sym typeface="Roboto Medium"/>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lang="en" sz="1600">
                          <a:latin typeface="Roboto"/>
                          <a:ea typeface="Roboto"/>
                          <a:cs typeface="Roboto"/>
                          <a:sym typeface="Roboto"/>
                        </a:rPr>
                        <a:t>Prevent access with physical or technical barriers. </a:t>
                      </a:r>
                      <a:br>
                        <a:rPr lang="en" sz="1600">
                          <a:latin typeface="Roboto"/>
                          <a:ea typeface="Roboto"/>
                          <a:cs typeface="Roboto"/>
                          <a:sym typeface="Roboto"/>
                        </a:rPr>
                      </a:br>
                      <a:r>
                        <a:rPr lang="en" sz="1600">
                          <a:latin typeface="Roboto"/>
                          <a:ea typeface="Roboto"/>
                          <a:cs typeface="Roboto"/>
                          <a:sym typeface="Roboto"/>
                        </a:rPr>
                        <a:t>(e.g., keycard access)</a:t>
                      </a:r>
                      <a:endParaRPr sz="1600">
                        <a:solidFill>
                          <a:srgbClr val="000000"/>
                        </a:solidFill>
                        <a:latin typeface="Roboto"/>
                        <a:ea typeface="Roboto"/>
                        <a:cs typeface="Roboto"/>
                        <a:sym typeface="Roboto"/>
                      </a:endParaRPr>
                    </a:p>
                  </a:txBody>
                  <a:tcPr marT="91425" marB="137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664975">
                <a:tc>
                  <a:txBody>
                    <a:bodyPr/>
                    <a:lstStyle/>
                    <a:p>
                      <a:pPr indent="0" lvl="0" marL="0" rtl="0" algn="r">
                        <a:spcBef>
                          <a:spcPts val="0"/>
                        </a:spcBef>
                        <a:spcAft>
                          <a:spcPts val="200"/>
                        </a:spcAft>
                        <a:buNone/>
                      </a:pPr>
                      <a:r>
                        <a:rPr lang="en" sz="1600">
                          <a:solidFill>
                            <a:srgbClr val="FFFFFF"/>
                          </a:solidFill>
                          <a:latin typeface="Roboto Medium"/>
                          <a:ea typeface="Roboto Medium"/>
                          <a:cs typeface="Roboto Medium"/>
                          <a:sym typeface="Roboto Medium"/>
                        </a:rPr>
                        <a:t>Deterrent controls</a:t>
                      </a:r>
                      <a:endParaRPr sz="1600">
                        <a:solidFill>
                          <a:srgbClr val="FFFFFF"/>
                        </a:solidFill>
                        <a:latin typeface="Roboto Medium"/>
                        <a:ea typeface="Roboto Medium"/>
                        <a:cs typeface="Roboto Medium"/>
                        <a:sym typeface="Roboto Medium"/>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lang="en" sz="1600">
                          <a:latin typeface="Roboto"/>
                          <a:ea typeface="Roboto"/>
                          <a:cs typeface="Roboto"/>
                          <a:sym typeface="Roboto"/>
                        </a:rPr>
                        <a:t>Discourage attackers from attempting to access a resource.</a:t>
                      </a:r>
                      <a:endParaRPr sz="1600">
                        <a:latin typeface="Roboto"/>
                        <a:ea typeface="Roboto"/>
                        <a:cs typeface="Roboto"/>
                        <a:sym typeface="Roboto"/>
                      </a:endParaRPr>
                    </a:p>
                  </a:txBody>
                  <a:tcPr marT="91425" marB="137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C3F0FC"/>
                    </a:solidFill>
                  </a:tcPr>
                </a:tc>
              </a:tr>
              <a:tr h="664975">
                <a:tc>
                  <a:txBody>
                    <a:bodyPr/>
                    <a:lstStyle/>
                    <a:p>
                      <a:pPr indent="0" lvl="0" marL="0" rtl="0" algn="r">
                        <a:spcBef>
                          <a:spcPts val="0"/>
                        </a:spcBef>
                        <a:spcAft>
                          <a:spcPts val="200"/>
                        </a:spcAft>
                        <a:buNone/>
                      </a:pPr>
                      <a:r>
                        <a:rPr lang="en" sz="1600">
                          <a:solidFill>
                            <a:srgbClr val="FFFFFF"/>
                          </a:solidFill>
                          <a:latin typeface="Roboto Medium"/>
                          <a:ea typeface="Roboto Medium"/>
                          <a:cs typeface="Roboto Medium"/>
                          <a:sym typeface="Roboto Medium"/>
                        </a:rPr>
                        <a:t>Detective controls</a:t>
                      </a:r>
                      <a:endParaRPr sz="1600">
                        <a:solidFill>
                          <a:srgbClr val="FFFFFF"/>
                        </a:solidFill>
                        <a:latin typeface="Roboto Medium"/>
                        <a:ea typeface="Roboto Medium"/>
                        <a:cs typeface="Roboto Medium"/>
                        <a:sym typeface="Roboto Medium"/>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lang="en" sz="1600">
                          <a:latin typeface="Roboto"/>
                          <a:ea typeface="Roboto"/>
                          <a:cs typeface="Roboto"/>
                          <a:sym typeface="Roboto"/>
                        </a:rPr>
                        <a:t>Identify and alert attempts to access a resource.</a:t>
                      </a:r>
                      <a:endParaRPr sz="1600">
                        <a:latin typeface="Roboto"/>
                        <a:ea typeface="Roboto"/>
                        <a:cs typeface="Roboto"/>
                        <a:sym typeface="Roboto"/>
                      </a:endParaRPr>
                    </a:p>
                  </a:txBody>
                  <a:tcPr marT="91425" marB="137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664975">
                <a:tc>
                  <a:txBody>
                    <a:bodyPr/>
                    <a:lstStyle/>
                    <a:p>
                      <a:pPr indent="0" lvl="0" marL="0" rtl="0" algn="r">
                        <a:spcBef>
                          <a:spcPts val="0"/>
                        </a:spcBef>
                        <a:spcAft>
                          <a:spcPts val="200"/>
                        </a:spcAft>
                        <a:buNone/>
                      </a:pPr>
                      <a:r>
                        <a:rPr lang="en" sz="1600">
                          <a:solidFill>
                            <a:srgbClr val="FFFFFF"/>
                          </a:solidFill>
                          <a:latin typeface="Roboto Medium"/>
                          <a:ea typeface="Roboto Medium"/>
                          <a:cs typeface="Roboto Medium"/>
                          <a:sym typeface="Roboto Medium"/>
                        </a:rPr>
                        <a:t>Corrective controls </a:t>
                      </a:r>
                      <a:endParaRPr sz="1600">
                        <a:solidFill>
                          <a:srgbClr val="FFFFFF"/>
                        </a:solidFill>
                        <a:latin typeface="Roboto Medium"/>
                        <a:ea typeface="Roboto Medium"/>
                        <a:cs typeface="Roboto Medium"/>
                        <a:sym typeface="Roboto Medium"/>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lang="en" sz="1600">
                          <a:latin typeface="Roboto"/>
                          <a:ea typeface="Roboto"/>
                          <a:cs typeface="Roboto"/>
                          <a:sym typeface="Roboto"/>
                        </a:rPr>
                        <a:t>Attempt to fix an incident, and possibly stop it from </a:t>
                      </a:r>
                      <a:br>
                        <a:rPr lang="en" sz="1600">
                          <a:latin typeface="Roboto"/>
                          <a:ea typeface="Roboto"/>
                          <a:cs typeface="Roboto"/>
                          <a:sym typeface="Roboto"/>
                        </a:rPr>
                      </a:br>
                      <a:r>
                        <a:rPr lang="en" sz="1600">
                          <a:latin typeface="Roboto"/>
                          <a:ea typeface="Roboto"/>
                          <a:cs typeface="Roboto"/>
                          <a:sym typeface="Roboto"/>
                        </a:rPr>
                        <a:t>happening again.</a:t>
                      </a:r>
                      <a:endParaRPr sz="1600">
                        <a:latin typeface="Roboto"/>
                        <a:ea typeface="Roboto"/>
                        <a:cs typeface="Roboto"/>
                        <a:sym typeface="Roboto"/>
                      </a:endParaRPr>
                    </a:p>
                  </a:txBody>
                  <a:tcPr marT="91425" marB="137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C3F0FC"/>
                    </a:solidFill>
                  </a:tcPr>
                </a:tc>
              </a:tr>
              <a:tr h="664975">
                <a:tc>
                  <a:txBody>
                    <a:bodyPr/>
                    <a:lstStyle/>
                    <a:p>
                      <a:pPr indent="0" lvl="0" marL="0" rtl="0" algn="r">
                        <a:spcBef>
                          <a:spcPts val="0"/>
                        </a:spcBef>
                        <a:spcAft>
                          <a:spcPts val="200"/>
                        </a:spcAft>
                        <a:buNone/>
                      </a:pPr>
                      <a:r>
                        <a:rPr lang="en" sz="1800">
                          <a:solidFill>
                            <a:srgbClr val="FFFFFF"/>
                          </a:solidFill>
                          <a:latin typeface="Roboto Medium"/>
                          <a:ea typeface="Roboto Medium"/>
                          <a:cs typeface="Roboto Medium"/>
                          <a:sym typeface="Roboto Medium"/>
                        </a:rPr>
                        <a:t>Compensating controls</a:t>
                      </a:r>
                      <a:endParaRPr sz="1800">
                        <a:solidFill>
                          <a:srgbClr val="FFFFFF"/>
                        </a:solidFill>
                        <a:latin typeface="Roboto Medium"/>
                        <a:ea typeface="Roboto Medium"/>
                        <a:cs typeface="Roboto Medium"/>
                        <a:sym typeface="Roboto Medium"/>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lang="en" sz="1600">
                          <a:latin typeface="Roboto"/>
                          <a:ea typeface="Roboto"/>
                          <a:cs typeface="Roboto"/>
                          <a:sym typeface="Roboto"/>
                        </a:rPr>
                        <a:t>Restore the function of compromised systems.</a:t>
                      </a:r>
                      <a:endParaRPr sz="1600">
                        <a:latin typeface="Roboto"/>
                        <a:ea typeface="Roboto"/>
                        <a:cs typeface="Roboto"/>
                        <a:sym typeface="Roboto"/>
                      </a:endParaRPr>
                    </a:p>
                  </a:txBody>
                  <a:tcPr marT="91425" marB="137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6" name="Shape 1876"/>
        <p:cNvGrpSpPr/>
        <p:nvPr/>
      </p:nvGrpSpPr>
      <p:grpSpPr>
        <a:xfrm>
          <a:off x="0" y="0"/>
          <a:ext cx="0" cy="0"/>
          <a:chOff x="0" y="0"/>
          <a:chExt cx="0" cy="0"/>
        </a:xfrm>
      </p:grpSpPr>
      <p:sp>
        <p:nvSpPr>
          <p:cNvPr id="1877" name="Google Shape;1877;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8" name="Google Shape;1878;p151"/>
          <p:cNvSpPr/>
          <p:nvPr/>
        </p:nvSpPr>
        <p:spPr>
          <a:xfrm flipH="1">
            <a:off x="743325" y="2418337"/>
            <a:ext cx="2428500" cy="22521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Example</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File permissions act as access controls by preventing users from modifying files they don’t own.</a:t>
            </a:r>
            <a:endParaRPr/>
          </a:p>
        </p:txBody>
      </p:sp>
      <p:sp>
        <p:nvSpPr>
          <p:cNvPr id="1879" name="Google Shape;1879;p151"/>
          <p:cNvSpPr/>
          <p:nvPr/>
        </p:nvSpPr>
        <p:spPr>
          <a:xfrm flipH="1">
            <a:off x="3572250" y="2394975"/>
            <a:ext cx="2428500" cy="22521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Example</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Firewalls control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access to networks.</a:t>
            </a:r>
            <a:endParaRPr sz="1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880" name="Google Shape;1880;p151"/>
          <p:cNvSpPr/>
          <p:nvPr/>
        </p:nvSpPr>
        <p:spPr>
          <a:xfrm flipH="1">
            <a:off x="6401175" y="2395609"/>
            <a:ext cx="2428500" cy="22521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Example</a:t>
            </a:r>
            <a:r>
              <a:rPr b="1" lang="en" sz="1600">
                <a:solidFill>
                  <a:schemeClr val="dk1"/>
                </a:solidFill>
                <a:latin typeface="Roboto"/>
                <a:ea typeface="Roboto"/>
                <a:cs typeface="Roboto"/>
                <a:sym typeface="Roboto"/>
              </a:rPr>
              <a:t> </a:t>
            </a:r>
            <a:endParaRPr b="1"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Monitoring systems</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act as detective control.</a:t>
            </a:r>
            <a:endParaRPr/>
          </a:p>
        </p:txBody>
      </p:sp>
      <p:sp>
        <p:nvSpPr>
          <p:cNvPr id="1881" name="Google Shape;1881;p151"/>
          <p:cNvSpPr/>
          <p:nvPr/>
        </p:nvSpPr>
        <p:spPr>
          <a:xfrm>
            <a:off x="457150" y="1802300"/>
            <a:ext cx="2176500" cy="4767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Linux</a:t>
            </a:r>
            <a:endParaRPr sz="2100">
              <a:latin typeface="Roboto Light"/>
              <a:ea typeface="Roboto Light"/>
              <a:cs typeface="Roboto Light"/>
              <a:sym typeface="Roboto Light"/>
            </a:endParaRPr>
          </a:p>
        </p:txBody>
      </p:sp>
      <p:sp>
        <p:nvSpPr>
          <p:cNvPr id="1882" name="Google Shape;1882;p151"/>
          <p:cNvSpPr/>
          <p:nvPr/>
        </p:nvSpPr>
        <p:spPr>
          <a:xfrm rot="10800000">
            <a:off x="593344" y="2191088"/>
            <a:ext cx="261029" cy="144694"/>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51"/>
          <p:cNvSpPr/>
          <p:nvPr/>
        </p:nvSpPr>
        <p:spPr>
          <a:xfrm>
            <a:off x="3305125" y="1802300"/>
            <a:ext cx="2176500" cy="4767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Networks</a:t>
            </a:r>
            <a:endParaRPr sz="2100">
              <a:solidFill>
                <a:schemeClr val="dk1"/>
              </a:solidFill>
              <a:latin typeface="Roboto Light"/>
              <a:ea typeface="Roboto Light"/>
              <a:cs typeface="Roboto Light"/>
              <a:sym typeface="Roboto Light"/>
            </a:endParaRPr>
          </a:p>
        </p:txBody>
      </p:sp>
      <p:sp>
        <p:nvSpPr>
          <p:cNvPr id="1884" name="Google Shape;1884;p151"/>
          <p:cNvSpPr/>
          <p:nvPr/>
        </p:nvSpPr>
        <p:spPr>
          <a:xfrm rot="10800000">
            <a:off x="3441319" y="2191088"/>
            <a:ext cx="261029" cy="144694"/>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51"/>
          <p:cNvSpPr/>
          <p:nvPr/>
        </p:nvSpPr>
        <p:spPr>
          <a:xfrm>
            <a:off x="6100250" y="1788500"/>
            <a:ext cx="21765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1"/>
                </a:solidFill>
                <a:latin typeface="Roboto Medium"/>
                <a:ea typeface="Roboto Medium"/>
                <a:cs typeface="Roboto Medium"/>
                <a:sym typeface="Roboto Medium"/>
              </a:rPr>
              <a:t>Incident Response</a:t>
            </a:r>
            <a:endParaRPr sz="2100">
              <a:solidFill>
                <a:schemeClr val="lt1"/>
              </a:solidFill>
              <a:latin typeface="Roboto Light"/>
              <a:ea typeface="Roboto Light"/>
              <a:cs typeface="Roboto Light"/>
              <a:sym typeface="Roboto Light"/>
            </a:endParaRPr>
          </a:p>
        </p:txBody>
      </p:sp>
      <p:sp>
        <p:nvSpPr>
          <p:cNvPr id="1886" name="Google Shape;1886;p151"/>
          <p:cNvSpPr/>
          <p:nvPr/>
        </p:nvSpPr>
        <p:spPr>
          <a:xfrm rot="10800000">
            <a:off x="6270244" y="219183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We’ll have more security controls in future units.</a:t>
            </a:r>
            <a:endParaRPr/>
          </a:p>
        </p:txBody>
      </p:sp>
      <p:sp>
        <p:nvSpPr>
          <p:cNvPr id="1888" name="Google Shape;1888;p151"/>
          <p:cNvSpPr txBox="1"/>
          <p:nvPr>
            <p:ph idx="1" type="subTitle"/>
          </p:nvPr>
        </p:nvSpPr>
        <p:spPr>
          <a:xfrm>
            <a:off x="0" y="664775"/>
            <a:ext cx="9144000" cy="993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Regardless of their type, all security controls seek to restrain or respond to access of a resource. The following </a:t>
            </a:r>
            <a:r>
              <a:rPr lang="en"/>
              <a:t>a</a:t>
            </a:r>
            <a:r>
              <a:rPr lang="en"/>
              <a:t>ccess control</a:t>
            </a:r>
            <a:r>
              <a:rPr lang="en"/>
              <a:t>s determine who can access specific resources: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152"/>
          <p:cNvSpPr txBox="1"/>
          <p:nvPr>
            <p:ph type="title"/>
          </p:nvPr>
        </p:nvSpPr>
        <p:spPr>
          <a:xfrm>
            <a:off x="25" y="274800"/>
            <a:ext cx="8869800" cy="4593900"/>
          </a:xfrm>
          <a:prstGeom prst="rect">
            <a:avLst/>
          </a:prstGeom>
        </p:spPr>
        <p:txBody>
          <a:bodyPr anchorCtr="0" anchor="ctr" bIns="91425" lIns="2377425" spcFirstLastPara="1" rIns="457200" wrap="square" tIns="457200">
            <a:noAutofit/>
          </a:bodyPr>
          <a:lstStyle/>
          <a:p>
            <a:pPr indent="0" lvl="0" marL="0" rtl="0" algn="l">
              <a:spcBef>
                <a:spcPts val="0"/>
              </a:spcBef>
              <a:spcAft>
                <a:spcPts val="0"/>
              </a:spcAft>
              <a:buNone/>
            </a:pPr>
            <a:r>
              <a:rPr lang="en"/>
              <a:t>Layering security controls is a fundamental aspect of the </a:t>
            </a:r>
            <a:br>
              <a:rPr lang="en"/>
            </a:br>
            <a:r>
              <a:rPr lang="en"/>
              <a:t>security design framework known </a:t>
            </a:r>
            <a:br>
              <a:rPr lang="en"/>
            </a:br>
            <a:r>
              <a:rPr lang="en"/>
              <a:t>as </a:t>
            </a:r>
            <a:r>
              <a:rPr lang="en">
                <a:solidFill>
                  <a:srgbClr val="6CCCE6"/>
                </a:solidFill>
              </a:rPr>
              <a:t>defense in depth</a:t>
            </a:r>
            <a:r>
              <a:rPr lang="en"/>
              <a:t>.</a:t>
            </a:r>
            <a:endParaRPr/>
          </a:p>
        </p:txBody>
      </p:sp>
      <p:sp>
        <p:nvSpPr>
          <p:cNvPr id="1894" name="Google Shape;1894;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5" name="Google Shape;1895;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01" name="Google Shape;1901;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02" name="Google Shape;1902;p153"/>
          <p:cNvSpPr txBox="1"/>
          <p:nvPr>
            <p:ph idx="1" type="subTitle"/>
          </p:nvPr>
        </p:nvSpPr>
        <p:spPr>
          <a:xfrm>
            <a:off x="0" y="1039700"/>
            <a:ext cx="9187800" cy="3131700"/>
          </a:xfrm>
          <a:prstGeom prst="rect">
            <a:avLst/>
          </a:prstGeom>
        </p:spPr>
        <p:txBody>
          <a:bodyPr anchorCtr="0" anchor="ctr" bIns="91425" lIns="1737350" spcFirstLastPara="1" rIns="1645900" wrap="square" tIns="91425">
            <a:noAutofit/>
          </a:bodyPr>
          <a:lstStyle/>
          <a:p>
            <a:pPr indent="0" lvl="0" marL="0" rtl="0" algn="l">
              <a:spcBef>
                <a:spcPts val="0"/>
              </a:spcBef>
              <a:spcAft>
                <a:spcPts val="0"/>
              </a:spcAft>
              <a:buNone/>
            </a:pPr>
            <a:r>
              <a:rPr b="1" lang="en" sz="3300">
                <a:highlight>
                  <a:srgbClr val="FFFF00"/>
                </a:highlight>
              </a:rPr>
              <a:t>Defense in depth</a:t>
            </a:r>
            <a:r>
              <a:rPr lang="en" sz="3300"/>
              <a:t> is the practice of using multiple defenses to secure a resource. </a:t>
            </a:r>
            <a:endParaRPr sz="33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Defense in Depth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908" name="Google Shape;1908;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example, a secure network may protect an SSH server in three ways.</a:t>
            </a:r>
            <a:endParaRPr/>
          </a:p>
        </p:txBody>
      </p:sp>
      <p:sp>
        <p:nvSpPr>
          <p:cNvPr id="1909" name="Google Shape;1909;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0" name="Google Shape;1910;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1" name="Google Shape;1911;p154"/>
          <p:cNvSpPr/>
          <p:nvPr/>
        </p:nvSpPr>
        <p:spPr>
          <a:xfrm>
            <a:off x="460806" y="1304925"/>
            <a:ext cx="2660700" cy="3320700"/>
          </a:xfrm>
          <a:prstGeom prst="snip1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54"/>
          <p:cNvSpPr/>
          <p:nvPr/>
        </p:nvSpPr>
        <p:spPr>
          <a:xfrm>
            <a:off x="3290671" y="1304925"/>
            <a:ext cx="2660700" cy="3320700"/>
          </a:xfrm>
          <a:prstGeom prst="snip1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54"/>
          <p:cNvSpPr/>
          <p:nvPr/>
        </p:nvSpPr>
        <p:spPr>
          <a:xfrm>
            <a:off x="6145087" y="1304925"/>
            <a:ext cx="2660700" cy="3320700"/>
          </a:xfrm>
          <a:prstGeom prst="snip1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54"/>
          <p:cNvSpPr txBox="1"/>
          <p:nvPr/>
        </p:nvSpPr>
        <p:spPr>
          <a:xfrm>
            <a:off x="460806" y="1304925"/>
            <a:ext cx="2660700" cy="668100"/>
          </a:xfrm>
          <a:prstGeom prst="rect">
            <a:avLst/>
          </a:prstGeom>
          <a:noFill/>
          <a:ln>
            <a:noFill/>
          </a:ln>
        </p:spPr>
        <p:txBody>
          <a:bodyPr anchorCtr="0" anchor="ctr" bIns="0" lIns="182875" spcFirstLastPara="1" rIns="91425"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Technical control:</a:t>
            </a:r>
            <a:endParaRPr b="1" sz="1600">
              <a:latin typeface="Roboto"/>
              <a:ea typeface="Roboto"/>
              <a:cs typeface="Roboto"/>
              <a:sym typeface="Roboto"/>
            </a:endParaRPr>
          </a:p>
        </p:txBody>
      </p:sp>
      <p:sp>
        <p:nvSpPr>
          <p:cNvPr id="1915" name="Google Shape;1915;p154"/>
          <p:cNvSpPr/>
          <p:nvPr/>
        </p:nvSpPr>
        <p:spPr>
          <a:xfrm>
            <a:off x="285750" y="1972875"/>
            <a:ext cx="8753100" cy="1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54"/>
          <p:cNvSpPr txBox="1"/>
          <p:nvPr/>
        </p:nvSpPr>
        <p:spPr>
          <a:xfrm>
            <a:off x="460800" y="2200275"/>
            <a:ext cx="2660700" cy="2324100"/>
          </a:xfrm>
          <a:prstGeom prst="rect">
            <a:avLst/>
          </a:prstGeom>
          <a:noFill/>
          <a:ln>
            <a:noFill/>
          </a:ln>
        </p:spPr>
        <p:txBody>
          <a:bodyPr anchorCtr="0" anchor="t" bIns="91425" lIns="182875" spcFirstLastPara="1" rIns="91425" wrap="square" tIns="91425">
            <a:noAutofit/>
          </a:bodyPr>
          <a:lstStyle/>
          <a:p>
            <a:pPr indent="0" lvl="0" marL="0" rtl="0" algn="l">
              <a:lnSpc>
                <a:spcPct val="100000"/>
              </a:lnSpc>
              <a:spcBef>
                <a:spcPts val="0"/>
              </a:spcBef>
              <a:spcAft>
                <a:spcPts val="2400"/>
              </a:spcAft>
              <a:buClr>
                <a:srgbClr val="000000"/>
              </a:buClr>
              <a:buSzPts val="1100"/>
              <a:buFont typeface="Arial"/>
              <a:buNone/>
            </a:pPr>
            <a:r>
              <a:rPr lang="en" sz="1800">
                <a:latin typeface="Roboto"/>
                <a:ea typeface="Roboto"/>
                <a:cs typeface="Roboto"/>
                <a:sym typeface="Roboto"/>
              </a:rPr>
              <a:t>Hiding the server behind a firewall that only forwards connections from the corporate VPN.</a:t>
            </a:r>
            <a:endParaRPr b="1" sz="1800">
              <a:latin typeface="Roboto"/>
              <a:ea typeface="Roboto"/>
              <a:cs typeface="Roboto"/>
              <a:sym typeface="Roboto"/>
            </a:endParaRPr>
          </a:p>
        </p:txBody>
      </p:sp>
      <p:sp>
        <p:nvSpPr>
          <p:cNvPr id="1917" name="Google Shape;1917;p154"/>
          <p:cNvSpPr txBox="1"/>
          <p:nvPr/>
        </p:nvSpPr>
        <p:spPr>
          <a:xfrm>
            <a:off x="3297750" y="1304925"/>
            <a:ext cx="2660700" cy="668100"/>
          </a:xfrm>
          <a:prstGeom prst="rect">
            <a:avLst/>
          </a:prstGeom>
          <a:noFill/>
          <a:ln>
            <a:noFill/>
          </a:ln>
        </p:spPr>
        <p:txBody>
          <a:bodyPr anchorCtr="0" anchor="ctr" bIns="0" lIns="182875" spcFirstLastPara="1" rIns="91425"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Technical control:</a:t>
            </a:r>
            <a:endParaRPr b="1" sz="1600">
              <a:latin typeface="Roboto"/>
              <a:ea typeface="Roboto"/>
              <a:cs typeface="Roboto"/>
              <a:sym typeface="Roboto"/>
            </a:endParaRPr>
          </a:p>
        </p:txBody>
      </p:sp>
      <p:sp>
        <p:nvSpPr>
          <p:cNvPr id="1918" name="Google Shape;1918;p154"/>
          <p:cNvSpPr txBox="1"/>
          <p:nvPr/>
        </p:nvSpPr>
        <p:spPr>
          <a:xfrm>
            <a:off x="3297746" y="2200275"/>
            <a:ext cx="2660700" cy="2324100"/>
          </a:xfrm>
          <a:prstGeom prst="rect">
            <a:avLst/>
          </a:prstGeom>
          <a:noFill/>
          <a:ln>
            <a:noFill/>
          </a:ln>
        </p:spPr>
        <p:txBody>
          <a:bodyPr anchorCtr="0" anchor="t" bIns="91425" lIns="182875" spcFirstLastPara="1" rIns="91425" wrap="square" tIns="91425">
            <a:noAutofit/>
          </a:bodyPr>
          <a:lstStyle/>
          <a:p>
            <a:pPr indent="0" lvl="0" marL="0" rtl="0" algn="l">
              <a:lnSpc>
                <a:spcPct val="100000"/>
              </a:lnSpc>
              <a:spcBef>
                <a:spcPts val="0"/>
              </a:spcBef>
              <a:spcAft>
                <a:spcPts val="2400"/>
              </a:spcAft>
              <a:buClr>
                <a:srgbClr val="000000"/>
              </a:buClr>
              <a:buSzPts val="1100"/>
              <a:buFont typeface="Arial"/>
              <a:buNone/>
            </a:pPr>
            <a:r>
              <a:rPr lang="en" sz="1800">
                <a:latin typeface="Roboto"/>
                <a:ea typeface="Roboto"/>
                <a:cs typeface="Roboto"/>
                <a:sym typeface="Roboto"/>
              </a:rPr>
              <a:t>Forcing users to authenticate with SSH keys and passwords.</a:t>
            </a:r>
            <a:endParaRPr b="1" sz="1800">
              <a:latin typeface="Roboto"/>
              <a:ea typeface="Roboto"/>
              <a:cs typeface="Roboto"/>
              <a:sym typeface="Roboto"/>
            </a:endParaRPr>
          </a:p>
        </p:txBody>
      </p:sp>
      <p:sp>
        <p:nvSpPr>
          <p:cNvPr id="1919" name="Google Shape;1919;p154"/>
          <p:cNvSpPr txBox="1"/>
          <p:nvPr/>
        </p:nvSpPr>
        <p:spPr>
          <a:xfrm>
            <a:off x="6144026" y="1304925"/>
            <a:ext cx="2660700" cy="668100"/>
          </a:xfrm>
          <a:prstGeom prst="rect">
            <a:avLst/>
          </a:prstGeom>
          <a:noFill/>
          <a:ln>
            <a:noFill/>
          </a:ln>
        </p:spPr>
        <p:txBody>
          <a:bodyPr anchorCtr="0" anchor="ctr" bIns="0" lIns="182875" spcFirstLastPara="1" rIns="91425" wrap="square" tIns="0">
            <a:noAutofit/>
          </a:bodyPr>
          <a:lstStyle/>
          <a:p>
            <a:pPr indent="0" lvl="0" marL="0" rtl="0" algn="l">
              <a:lnSpc>
                <a:spcPct val="100000"/>
              </a:lnSpc>
              <a:spcBef>
                <a:spcPts val="0"/>
              </a:spcBef>
              <a:spcAft>
                <a:spcPts val="0"/>
              </a:spcAft>
              <a:buClr>
                <a:srgbClr val="000000"/>
              </a:buClr>
              <a:buSzPts val="1100"/>
              <a:buFont typeface="Arial"/>
              <a:buNone/>
            </a:pPr>
            <a:r>
              <a:rPr b="1" lang="en" sz="1800">
                <a:latin typeface="Roboto"/>
                <a:ea typeface="Roboto"/>
                <a:cs typeface="Roboto"/>
                <a:sym typeface="Roboto"/>
              </a:rPr>
              <a:t>Procedural control:</a:t>
            </a:r>
            <a:endParaRPr b="1" sz="1600">
              <a:latin typeface="Roboto"/>
              <a:ea typeface="Roboto"/>
              <a:cs typeface="Roboto"/>
              <a:sym typeface="Roboto"/>
            </a:endParaRPr>
          </a:p>
        </p:txBody>
      </p:sp>
      <p:sp>
        <p:nvSpPr>
          <p:cNvPr id="1920" name="Google Shape;1920;p154"/>
          <p:cNvSpPr txBox="1"/>
          <p:nvPr/>
        </p:nvSpPr>
        <p:spPr>
          <a:xfrm>
            <a:off x="6144024" y="2200275"/>
            <a:ext cx="2660700" cy="2324100"/>
          </a:xfrm>
          <a:prstGeom prst="rect">
            <a:avLst/>
          </a:prstGeom>
          <a:noFill/>
          <a:ln>
            <a:noFill/>
          </a:ln>
        </p:spPr>
        <p:txBody>
          <a:bodyPr anchorCtr="0" anchor="t" bIns="91425" lIns="182875" spcFirstLastPara="1" rIns="91425" wrap="square" tIns="91425">
            <a:noAutofit/>
          </a:bodyPr>
          <a:lstStyle/>
          <a:p>
            <a:pPr indent="0" lvl="0" marL="0" rtl="0" algn="l">
              <a:lnSpc>
                <a:spcPct val="100000"/>
              </a:lnSpc>
              <a:spcBef>
                <a:spcPts val="0"/>
              </a:spcBef>
              <a:spcAft>
                <a:spcPts val="2400"/>
              </a:spcAft>
              <a:buClr>
                <a:schemeClr val="dk1"/>
              </a:buClr>
              <a:buSzPts val="1100"/>
              <a:buFont typeface="Arial"/>
              <a:buNone/>
            </a:pPr>
            <a:r>
              <a:rPr lang="en" sz="1800">
                <a:latin typeface="Roboto"/>
                <a:ea typeface="Roboto"/>
                <a:cs typeface="Roboto"/>
                <a:sym typeface="Roboto"/>
              </a:rPr>
              <a:t>Requiring users to generate new keys, with new strong passwords, every quarter.</a:t>
            </a:r>
            <a:endParaRPr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9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000">
                <a:solidFill>
                  <a:srgbClr val="00C8E9"/>
                </a:solidFill>
              </a:rPr>
              <a:t>We define “important” by asking: </a:t>
            </a:r>
            <a:endParaRPr sz="3000">
              <a:solidFill>
                <a:srgbClr val="00C8E9"/>
              </a:solidFill>
            </a:endParaRPr>
          </a:p>
          <a:p>
            <a:pPr indent="0" lvl="0" marL="0" rtl="0" algn="l">
              <a:spcBef>
                <a:spcPts val="1000"/>
              </a:spcBef>
              <a:spcAft>
                <a:spcPts val="0"/>
              </a:spcAft>
              <a:buNone/>
            </a:pPr>
            <a:r>
              <a:rPr lang="en"/>
              <a:t>How would a security compromise </a:t>
            </a:r>
            <a:br>
              <a:rPr lang="en"/>
            </a:br>
            <a:r>
              <a:rPr lang="en"/>
              <a:t>of this asset affect the profits of </a:t>
            </a:r>
            <a:br>
              <a:rPr lang="en"/>
            </a:br>
            <a:r>
              <a:rPr lang="en"/>
              <a:t>the business? </a:t>
            </a:r>
            <a:endParaRPr/>
          </a:p>
        </p:txBody>
      </p:sp>
      <p:sp>
        <p:nvSpPr>
          <p:cNvPr id="1147" name="Google Shape;1147;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8" name="Google Shape;1148;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4" name="Shape 1924"/>
        <p:cNvGrpSpPr/>
        <p:nvPr/>
      </p:nvGrpSpPr>
      <p:grpSpPr>
        <a:xfrm>
          <a:off x="0" y="0"/>
          <a:ext cx="0" cy="0"/>
          <a:chOff x="0" y="0"/>
          <a:chExt cx="0" cy="0"/>
        </a:xfrm>
      </p:grpSpPr>
      <p:sp>
        <p:nvSpPr>
          <p:cNvPr id="1925" name="Google Shape;1925;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Control Diversity and Redundancy  </a:t>
            </a:r>
            <a:endParaRPr>
              <a:solidFill>
                <a:schemeClr val="dk1"/>
              </a:solidFill>
            </a:endParaRPr>
          </a:p>
        </p:txBody>
      </p:sp>
      <p:sp>
        <p:nvSpPr>
          <p:cNvPr id="1926" name="Google Shape;1926;p155"/>
          <p:cNvSpPr txBox="1"/>
          <p:nvPr>
            <p:ph idx="1" type="subTitle"/>
          </p:nvPr>
        </p:nvSpPr>
        <p:spPr>
          <a:xfrm>
            <a:off x="0" y="675975"/>
            <a:ext cx="9144000" cy="364800"/>
          </a:xfrm>
          <a:prstGeom prst="rect">
            <a:avLst/>
          </a:prstGeom>
        </p:spPr>
        <p:txBody>
          <a:bodyPr anchorCtr="0" anchor="t" bIns="91425" lIns="457200" spcFirstLastPara="1" rIns="45720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 system with multiple layers of protection is said to have </a:t>
            </a:r>
            <a:r>
              <a:rPr b="1" lang="en">
                <a:solidFill>
                  <a:schemeClr val="dk1"/>
                </a:solidFill>
              </a:rPr>
              <a:t>control diversity</a:t>
            </a:r>
            <a:r>
              <a:rPr lang="en">
                <a:solidFill>
                  <a:schemeClr val="dk1"/>
                </a:solidFill>
              </a:rPr>
              <a:t>, because it is protected in multiple ways.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927" name="Google Shape;1927;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928" name="Google Shape;1928;p155"/>
          <p:cNvCxnSpPr/>
          <p:nvPr/>
        </p:nvCxnSpPr>
        <p:spPr>
          <a:xfrm>
            <a:off x="274375" y="640080"/>
            <a:ext cx="8595600" cy="10200"/>
          </a:xfrm>
          <a:prstGeom prst="straightConnector1">
            <a:avLst/>
          </a:prstGeom>
          <a:noFill/>
          <a:ln cap="flat" cmpd="sng" w="9525">
            <a:solidFill>
              <a:srgbClr val="D9D9D9"/>
            </a:solidFill>
            <a:prstDash val="solid"/>
            <a:round/>
            <a:headEnd len="med" w="med" type="none"/>
            <a:tailEnd len="med" w="med" type="none"/>
          </a:ln>
        </p:spPr>
      </p:cxnSp>
      <p:cxnSp>
        <p:nvCxnSpPr>
          <p:cNvPr id="1929" name="Google Shape;1929;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30" name="Google Shape;1930;p155"/>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31" name="Google Shape;1931;p155"/>
          <p:cNvSpPr txBox="1"/>
          <p:nvPr>
            <p:ph idx="2" type="subTitle"/>
          </p:nvPr>
        </p:nvSpPr>
        <p:spPr>
          <a:xfrm>
            <a:off x="724275" y="1937825"/>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Protecting the SSH server with a firewall prevents unwanted connections from unintentional attackers.</a:t>
            </a:r>
            <a:endParaRPr/>
          </a:p>
        </p:txBody>
      </p:sp>
      <p:sp>
        <p:nvSpPr>
          <p:cNvPr id="1932" name="Google Shape;1932;p155"/>
          <p:cNvSpPr txBox="1"/>
          <p:nvPr>
            <p:ph idx="3"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If an attacker bypasses the VPN, it is still hard to compromise the server. Users must authenticate with SSH keys and passwords, so attackers can't easily brute-force the login.</a:t>
            </a:r>
            <a:endParaRPr/>
          </a:p>
        </p:txBody>
      </p:sp>
      <p:sp>
        <p:nvSpPr>
          <p:cNvPr id="1933" name="Google Shape;1933;p155"/>
          <p:cNvSpPr txBox="1"/>
          <p:nvPr>
            <p:ph idx="4" type="subTitle"/>
          </p:nvPr>
        </p:nvSpPr>
        <p:spPr>
          <a:xfrm>
            <a:off x="6401175" y="1938575"/>
            <a:ext cx="24684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If an attacker does steal both a valid SSH key and its password, they will only be able to compromise the server for a limited time, since the stolen key will expire after, at most, three months.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7" name="Shape 1937"/>
        <p:cNvGrpSpPr/>
        <p:nvPr/>
      </p:nvGrpSpPr>
      <p:grpSpPr>
        <a:xfrm>
          <a:off x="0" y="0"/>
          <a:ext cx="0" cy="0"/>
          <a:chOff x="0" y="0"/>
          <a:chExt cx="0" cy="0"/>
        </a:xfrm>
      </p:grpSpPr>
      <p:sp>
        <p:nvSpPr>
          <p:cNvPr id="1938" name="Google Shape;1938;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Redundancy and Single Points of Failure</a:t>
            </a:r>
            <a:endParaRPr>
              <a:solidFill>
                <a:schemeClr val="dk1"/>
              </a:solidFill>
            </a:endParaRPr>
          </a:p>
        </p:txBody>
      </p:sp>
      <p:sp>
        <p:nvSpPr>
          <p:cNvPr id="1939" name="Google Shape;1939;p156"/>
          <p:cNvSpPr txBox="1"/>
          <p:nvPr>
            <p:ph idx="1" type="subTitle"/>
          </p:nvPr>
        </p:nvSpPr>
        <p:spPr>
          <a:xfrm>
            <a:off x="0" y="675975"/>
            <a:ext cx="5506800" cy="39504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solidFill>
                  <a:schemeClr val="dk1"/>
                </a:solidFill>
              </a:rPr>
              <a:t>Defending the system with multiple methods ensures that it remains protected even if one of them fails. </a:t>
            </a:r>
            <a:endParaRPr>
              <a:solidFill>
                <a:schemeClr val="dk1"/>
              </a:solidFill>
            </a:endParaRPr>
          </a:p>
          <a:p>
            <a:pPr indent="0" lvl="0" marL="0" rtl="0" algn="l">
              <a:lnSpc>
                <a:spcPct val="100000"/>
              </a:lnSpc>
              <a:spcBef>
                <a:spcPts val="800"/>
              </a:spcBef>
              <a:spcAft>
                <a:spcPts val="0"/>
              </a:spcAft>
              <a:buNone/>
            </a:pPr>
            <a:r>
              <a:rPr lang="en">
                <a:solidFill>
                  <a:schemeClr val="dk1"/>
                </a:solidFill>
              </a:rPr>
              <a:t>This concept is known as </a:t>
            </a:r>
            <a:r>
              <a:rPr b="1" lang="en">
                <a:solidFill>
                  <a:schemeClr val="dk1"/>
                </a:solidFill>
              </a:rPr>
              <a:t>redundancy</a:t>
            </a:r>
            <a:r>
              <a:rPr lang="en">
                <a:solidFill>
                  <a:schemeClr val="dk1"/>
                </a:solidFill>
              </a:rPr>
              <a:t>.</a:t>
            </a:r>
            <a:endParaRPr>
              <a:solidFill>
                <a:schemeClr val="dk1"/>
              </a:solidFill>
            </a:endParaRPr>
          </a:p>
          <a:p>
            <a:pPr indent="-180340" lvl="0" marL="320040" rtl="0" algn="l">
              <a:lnSpc>
                <a:spcPct val="100000"/>
              </a:lnSpc>
              <a:spcBef>
                <a:spcPts val="800"/>
              </a:spcBef>
              <a:spcAft>
                <a:spcPts val="0"/>
              </a:spcAft>
              <a:buClr>
                <a:schemeClr val="dk1"/>
              </a:buClr>
              <a:buSzPts val="1400"/>
              <a:buChar char="●"/>
            </a:pPr>
            <a:r>
              <a:rPr lang="en">
                <a:solidFill>
                  <a:schemeClr val="dk1"/>
                </a:solidFill>
              </a:rPr>
              <a:t>If the system only has a single control, that control is its </a:t>
            </a:r>
            <a:r>
              <a:rPr b="1" lang="en">
                <a:solidFill>
                  <a:schemeClr val="dk1"/>
                </a:solidFill>
              </a:rPr>
              <a:t>single point of failure</a:t>
            </a:r>
            <a:r>
              <a:rPr lang="en">
                <a:solidFill>
                  <a:schemeClr val="dk1"/>
                </a:solidFill>
              </a:rPr>
              <a:t>. An attacker can compromise the system by breaking just a single control.</a:t>
            </a:r>
            <a:endParaRPr>
              <a:solidFill>
                <a:schemeClr val="dk1"/>
              </a:solidFill>
            </a:endParaRPr>
          </a:p>
          <a:p>
            <a:pPr indent="-180340" lvl="0" marL="320040" rtl="0" algn="l">
              <a:lnSpc>
                <a:spcPct val="100000"/>
              </a:lnSpc>
              <a:spcBef>
                <a:spcPts val="1000"/>
              </a:spcBef>
              <a:spcAft>
                <a:spcPts val="0"/>
              </a:spcAft>
              <a:buClr>
                <a:schemeClr val="dk1"/>
              </a:buClr>
              <a:buSzPts val="1400"/>
              <a:buChar char="●"/>
            </a:pPr>
            <a:r>
              <a:rPr lang="en">
                <a:solidFill>
                  <a:schemeClr val="dk1"/>
                </a:solidFill>
              </a:rPr>
              <a:t>Creating redundancy eliminates the inherent risk of single points of failure. </a:t>
            </a:r>
            <a:endParaRPr>
              <a:solidFill>
                <a:schemeClr val="dk1"/>
              </a:solidFill>
            </a:endParaRPr>
          </a:p>
          <a:p>
            <a:pPr indent="0" lvl="0" marL="0" rtl="0" algn="l">
              <a:lnSpc>
                <a:spcPct val="114000"/>
              </a:lnSpc>
              <a:spcBef>
                <a:spcPts val="1000"/>
              </a:spcBef>
              <a:spcAft>
                <a:spcPts val="800"/>
              </a:spcAft>
              <a:buNone/>
            </a:pPr>
            <a:r>
              <a:t/>
            </a:r>
            <a:endParaRPr>
              <a:solidFill>
                <a:schemeClr val="dk1"/>
              </a:solidFill>
            </a:endParaRPr>
          </a:p>
        </p:txBody>
      </p:sp>
      <p:sp>
        <p:nvSpPr>
          <p:cNvPr id="1940" name="Google Shape;1940;p156"/>
          <p:cNvSpPr/>
          <p:nvPr/>
        </p:nvSpPr>
        <p:spPr>
          <a:xfrm>
            <a:off x="5237050" y="2436385"/>
            <a:ext cx="3597300" cy="1754700"/>
          </a:xfrm>
          <a:prstGeom prst="diamond">
            <a:avLst/>
          </a:prstGeom>
          <a:solidFill>
            <a:srgbClr val="FECF48"/>
          </a:solidFill>
          <a:ln>
            <a:noFill/>
          </a:ln>
          <a:effectLst>
            <a:outerShdw blurRad="171450" rotWithShape="0" algn="bl" dir="5160000" dist="152400">
              <a:srgbClr val="000000">
                <a:alpha val="3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56"/>
          <p:cNvSpPr/>
          <p:nvPr/>
        </p:nvSpPr>
        <p:spPr>
          <a:xfrm>
            <a:off x="5237050" y="1656745"/>
            <a:ext cx="3597300" cy="1754700"/>
          </a:xfrm>
          <a:prstGeom prst="diamond">
            <a:avLst/>
          </a:prstGeom>
          <a:solidFill>
            <a:srgbClr val="FF992D"/>
          </a:solidFill>
          <a:ln>
            <a:noFill/>
          </a:ln>
          <a:effectLst>
            <a:outerShdw blurRad="171450" rotWithShape="0" algn="bl" dir="5160000" dist="152400">
              <a:srgbClr val="000000">
                <a:alpha val="3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56"/>
          <p:cNvSpPr/>
          <p:nvPr/>
        </p:nvSpPr>
        <p:spPr>
          <a:xfrm>
            <a:off x="5237050" y="916075"/>
            <a:ext cx="3597300" cy="1754700"/>
          </a:xfrm>
          <a:prstGeom prst="diamond">
            <a:avLst/>
          </a:prstGeom>
          <a:solidFill>
            <a:srgbClr val="9EE244"/>
          </a:solidFill>
          <a:ln>
            <a:noFill/>
          </a:ln>
          <a:effectLst>
            <a:outerShdw blurRad="171450" rotWithShape="0" algn="bl" dir="5160000" dist="152400">
              <a:srgbClr val="000000">
                <a:alpha val="3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3" name="Google Shape;1943;p156"/>
          <p:cNvCxnSpPr/>
          <p:nvPr/>
        </p:nvCxnSpPr>
        <p:spPr>
          <a:xfrm>
            <a:off x="274375" y="640080"/>
            <a:ext cx="8595600" cy="10200"/>
          </a:xfrm>
          <a:prstGeom prst="straightConnector1">
            <a:avLst/>
          </a:prstGeom>
          <a:noFill/>
          <a:ln cap="flat" cmpd="sng" w="9525">
            <a:solidFill>
              <a:srgbClr val="D9D9D9"/>
            </a:solidFill>
            <a:prstDash val="solid"/>
            <a:round/>
            <a:headEnd len="med" w="med" type="none"/>
            <a:tailEnd len="med" w="med" type="none"/>
          </a:ln>
        </p:spPr>
      </p:cxnSp>
      <p:sp>
        <p:nvSpPr>
          <p:cNvPr id="1944" name="Google Shape;1944;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945" name="Google Shape;1945;p156"/>
          <p:cNvSpPr txBox="1"/>
          <p:nvPr/>
        </p:nvSpPr>
        <p:spPr>
          <a:xfrm rot="-1552310">
            <a:off x="6872416" y="1872690"/>
            <a:ext cx="1796454" cy="54179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Security layer 1</a:t>
            </a:r>
            <a:endParaRPr>
              <a:latin typeface="Roboto Medium"/>
              <a:ea typeface="Roboto Medium"/>
              <a:cs typeface="Roboto Medium"/>
              <a:sym typeface="Roboto Medium"/>
            </a:endParaRPr>
          </a:p>
        </p:txBody>
      </p:sp>
      <p:sp>
        <p:nvSpPr>
          <p:cNvPr id="1946" name="Google Shape;1946;p156"/>
          <p:cNvSpPr txBox="1"/>
          <p:nvPr/>
        </p:nvSpPr>
        <p:spPr>
          <a:xfrm rot="-1552310">
            <a:off x="6872416" y="2652265"/>
            <a:ext cx="1796454" cy="54179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Security layer 2</a:t>
            </a:r>
            <a:endParaRPr>
              <a:latin typeface="Roboto Medium"/>
              <a:ea typeface="Roboto Medium"/>
              <a:cs typeface="Roboto Medium"/>
              <a:sym typeface="Roboto Medium"/>
            </a:endParaRPr>
          </a:p>
        </p:txBody>
      </p:sp>
      <p:sp>
        <p:nvSpPr>
          <p:cNvPr id="1947" name="Google Shape;1947;p156"/>
          <p:cNvSpPr txBox="1"/>
          <p:nvPr/>
        </p:nvSpPr>
        <p:spPr>
          <a:xfrm rot="-1552310">
            <a:off x="6872416" y="3380990"/>
            <a:ext cx="1796454" cy="54179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Security layer 3</a:t>
            </a:r>
            <a:endParaRPr>
              <a:latin typeface="Roboto Medium"/>
              <a:ea typeface="Roboto Medium"/>
              <a:cs typeface="Roboto Medium"/>
              <a:sym typeface="Roboto Medium"/>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3" name="Google Shape;1953;p157"/>
          <p:cNvSpPr txBox="1"/>
          <p:nvPr>
            <p:ph type="title"/>
          </p:nvPr>
        </p:nvSpPr>
        <p:spPr>
          <a:xfrm>
            <a:off x="1400" y="274875"/>
            <a:ext cx="88677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t>Activity: Implementing Security Controls </a:t>
            </a:r>
            <a:endParaRPr sz="30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 will draft the final piece of security </a:t>
            </a:r>
            <a:r>
              <a:rPr lang="en" sz="1800">
                <a:latin typeface="Roboto"/>
                <a:ea typeface="Roboto"/>
                <a:cs typeface="Roboto"/>
                <a:sym typeface="Roboto"/>
              </a:rPr>
              <a:t>recommendations for GeldCorp</a:t>
            </a:r>
            <a:r>
              <a:rPr lang="en" sz="1800">
                <a:latin typeface="Roboto"/>
                <a:ea typeface="Roboto"/>
                <a:cs typeface="Roboto"/>
                <a:sym typeface="Roboto"/>
              </a:rPr>
              <a:t>.  </a:t>
            </a:r>
            <a:endParaRPr sz="2000">
              <a:latin typeface="Roboto"/>
              <a:ea typeface="Roboto"/>
              <a:cs typeface="Roboto"/>
              <a:sym typeface="Roboto"/>
            </a:endParaRPr>
          </a:p>
        </p:txBody>
      </p:sp>
      <p:sp>
        <p:nvSpPr>
          <p:cNvPr id="1954" name="Google Shape;1954;p157"/>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
        <p:nvSpPr>
          <p:cNvPr id="1955" name="Google Shape;1955;p1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6" name="Google Shape;1966;p15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59"/>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Identify the source of the breach.</a:t>
            </a:r>
            <a:endParaRPr sz="1600">
              <a:solidFill>
                <a:schemeClr val="dk1"/>
              </a:solidFill>
              <a:latin typeface="Roboto"/>
              <a:ea typeface="Roboto"/>
              <a:cs typeface="Roboto"/>
              <a:sym typeface="Roboto"/>
            </a:endParaRPr>
          </a:p>
        </p:txBody>
      </p:sp>
      <p:sp>
        <p:nvSpPr>
          <p:cNvPr id="1968" name="Google Shape;1968;p15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5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5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59"/>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Develop a plan to improve security and security culture.</a:t>
            </a:r>
            <a:endParaRPr sz="1600">
              <a:solidFill>
                <a:schemeClr val="dk1"/>
              </a:solidFill>
              <a:latin typeface="Roboto"/>
              <a:ea typeface="Roboto"/>
              <a:cs typeface="Roboto"/>
              <a:sym typeface="Roboto"/>
            </a:endParaRPr>
          </a:p>
        </p:txBody>
      </p:sp>
      <p:sp>
        <p:nvSpPr>
          <p:cNvPr id="1972" name="Google Shape;1972;p159"/>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Define metrics to measure if the plan was successful.</a:t>
            </a:r>
            <a:endParaRPr sz="1600">
              <a:solidFill>
                <a:schemeClr val="dk1"/>
              </a:solidFill>
              <a:latin typeface="Roboto"/>
              <a:ea typeface="Roboto"/>
              <a:cs typeface="Roboto"/>
              <a:sym typeface="Roboto"/>
            </a:endParaRPr>
          </a:p>
        </p:txBody>
      </p:sp>
      <p:sp>
        <p:nvSpPr>
          <p:cNvPr id="1973" name="Google Shape;1973;p159"/>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Propose</a:t>
            </a:r>
            <a:r>
              <a:rPr lang="en" sz="1600">
                <a:solidFill>
                  <a:schemeClr val="dk1"/>
                </a:solidFill>
                <a:latin typeface="Roboto"/>
                <a:ea typeface="Roboto"/>
                <a:cs typeface="Roboto"/>
                <a:sym typeface="Roboto"/>
              </a:rPr>
              <a:t> controls, in addition to training, that can mitigate risk.</a:t>
            </a:r>
            <a:endParaRPr sz="1600">
              <a:solidFill>
                <a:schemeClr val="dk1"/>
              </a:solidFill>
              <a:latin typeface="Roboto"/>
              <a:ea typeface="Roboto"/>
              <a:cs typeface="Roboto"/>
              <a:sym typeface="Roboto"/>
            </a:endParaRPr>
          </a:p>
        </p:txBody>
      </p:sp>
      <p:sp>
        <p:nvSpPr>
          <p:cNvPr id="1974" name="Google Shape;1974;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We</a:t>
            </a:r>
            <a:r>
              <a:rPr lang="en"/>
              <a:t>’ve</a:t>
            </a:r>
            <a:r>
              <a:rPr lang="en"/>
              <a:t> Covered</a:t>
            </a:r>
            <a:endParaRPr/>
          </a:p>
        </p:txBody>
      </p:sp>
      <p:sp>
        <p:nvSpPr>
          <p:cNvPr id="1975" name="Google Shape;1975;p1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Today’s activities put you in the role of a security consultant helping a financial technology firm respond to a major security breach. You had to:</a:t>
            </a:r>
            <a:endParaRPr sz="1600"/>
          </a:p>
        </p:txBody>
      </p:sp>
      <p:sp>
        <p:nvSpPr>
          <p:cNvPr id="1976" name="Google Shape;1976;p159"/>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160"/>
          <p:cNvSpPr txBox="1"/>
          <p:nvPr>
            <p:ph type="title"/>
          </p:nvPr>
        </p:nvSpPr>
        <p:spPr>
          <a:xfrm>
            <a:off x="25" y="274800"/>
            <a:ext cx="8869800" cy="4593900"/>
          </a:xfrm>
          <a:prstGeom prst="rect">
            <a:avLst/>
          </a:prstGeom>
        </p:spPr>
        <p:txBody>
          <a:bodyPr anchorCtr="0" anchor="ctr" bIns="91425" lIns="2377425" spcFirstLastPara="1" rIns="457200" wrap="square" tIns="457200">
            <a:noAutofit/>
          </a:bodyPr>
          <a:lstStyle/>
          <a:p>
            <a:pPr indent="0" lvl="0" marL="0" rtl="0" algn="l">
              <a:spcBef>
                <a:spcPts val="0"/>
              </a:spcBef>
              <a:spcAft>
                <a:spcPts val="0"/>
              </a:spcAft>
              <a:buNone/>
            </a:pPr>
            <a:r>
              <a:rPr lang="en"/>
              <a:t>What we learned today will </a:t>
            </a:r>
            <a:br>
              <a:rPr lang="en"/>
            </a:br>
            <a:r>
              <a:rPr lang="en"/>
              <a:t>prepare us to learn about </a:t>
            </a:r>
            <a:r>
              <a:rPr lang="en">
                <a:solidFill>
                  <a:srgbClr val="6CCCE6"/>
                </a:solidFill>
              </a:rPr>
              <a:t>governance</a:t>
            </a:r>
            <a:r>
              <a:rPr lang="en"/>
              <a:t> later in the week.</a:t>
            </a:r>
            <a:endParaRPr/>
          </a:p>
        </p:txBody>
      </p:sp>
      <p:sp>
        <p:nvSpPr>
          <p:cNvPr id="1982" name="Google Shape;1982;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3" name="Google Shape;1983;p1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9" name="Google Shape;1989;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90" name="Google Shape;1990;p16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400">
                <a:highlight>
                  <a:srgbClr val="FFFF00"/>
                </a:highlight>
              </a:rPr>
              <a:t>Governance</a:t>
            </a:r>
            <a:r>
              <a:rPr lang="en" sz="3400"/>
              <a:t> is the portion of the GRC framework used to enforce security standards, policies, and procedures.</a:t>
            </a:r>
            <a:endParaRPr sz="34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Looking Forward...</a:t>
            </a:r>
            <a:endParaRPr>
              <a:solidFill>
                <a:schemeClr val="dk1"/>
              </a:solidFill>
            </a:endParaRPr>
          </a:p>
        </p:txBody>
      </p:sp>
      <p:sp>
        <p:nvSpPr>
          <p:cNvPr id="1996" name="Google Shape;1996;p162"/>
          <p:cNvSpPr txBox="1"/>
          <p:nvPr>
            <p:ph idx="1" type="subTitle"/>
          </p:nvPr>
        </p:nvSpPr>
        <p:spPr>
          <a:xfrm>
            <a:off x="0" y="675975"/>
            <a:ext cx="9144000" cy="1562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Now that we have a good understanding of how organizations develop best practices for security, we can learn how they use governance methods to codify and enforce them.</a:t>
            </a:r>
            <a:endParaRPr>
              <a:solidFill>
                <a:schemeClr val="dk1"/>
              </a:solidFill>
            </a:endParaRPr>
          </a:p>
        </p:txBody>
      </p:sp>
      <p:cxnSp>
        <p:nvCxnSpPr>
          <p:cNvPr id="1997" name="Google Shape;1997;p162"/>
          <p:cNvCxnSpPr/>
          <p:nvPr/>
        </p:nvCxnSpPr>
        <p:spPr>
          <a:xfrm>
            <a:off x="274375" y="640080"/>
            <a:ext cx="8595600" cy="10200"/>
          </a:xfrm>
          <a:prstGeom prst="straightConnector1">
            <a:avLst/>
          </a:prstGeom>
          <a:noFill/>
          <a:ln cap="flat" cmpd="sng" w="9525">
            <a:solidFill>
              <a:srgbClr val="B7B7B7"/>
            </a:solidFill>
            <a:prstDash val="solid"/>
            <a:round/>
            <a:headEnd len="med" w="med" type="none"/>
            <a:tailEnd len="med" w="med" type="none"/>
          </a:ln>
        </p:spPr>
      </p:cxnSp>
      <p:cxnSp>
        <p:nvCxnSpPr>
          <p:cNvPr id="1998" name="Google Shape;1998;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99" name="Google Shape;1999;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2000" name="Google Shape;2000;p162"/>
          <p:cNvPicPr preferRelativeResize="0"/>
          <p:nvPr/>
        </p:nvPicPr>
        <p:blipFill>
          <a:blip r:embed="rId3">
            <a:alphaModFix/>
          </a:blip>
          <a:stretch>
            <a:fillRect/>
          </a:stretch>
        </p:blipFill>
        <p:spPr>
          <a:xfrm>
            <a:off x="265575" y="2120200"/>
            <a:ext cx="8613192" cy="236358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04" name="Shape 2004"/>
        <p:cNvGrpSpPr/>
        <p:nvPr/>
      </p:nvGrpSpPr>
      <p:grpSpPr>
        <a:xfrm>
          <a:off x="0" y="0"/>
          <a:ext cx="0" cy="0"/>
          <a:chOff x="0" y="0"/>
          <a:chExt cx="0" cy="0"/>
        </a:xfrm>
      </p:grpSpPr>
      <p:sp>
        <p:nvSpPr>
          <p:cNvPr id="2005" name="Google Shape;2005;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06" name="Google Shape;2006;p1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54" name="Google Shape;1154;p93"/>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The more significant the loss, </a:t>
            </a:r>
            <a:br>
              <a:rPr lang="en"/>
            </a:br>
            <a:r>
              <a:rPr lang="en"/>
              <a:t>the more important the asset.</a:t>
            </a:r>
            <a:endParaRPr/>
          </a:p>
        </p:txBody>
      </p:sp>
      <p:sp>
        <p:nvSpPr>
          <p:cNvPr id="1155" name="Google Shape;1155;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59" name="Shape 1159"/>
        <p:cNvGrpSpPr/>
        <p:nvPr/>
      </p:nvGrpSpPr>
      <p:grpSpPr>
        <a:xfrm>
          <a:off x="0" y="0"/>
          <a:ext cx="0" cy="0"/>
          <a:chOff x="0" y="0"/>
          <a:chExt cx="0" cy="0"/>
        </a:xfrm>
      </p:grpSpPr>
      <p:sp>
        <p:nvSpPr>
          <p:cNvPr id="1160" name="Google Shape;1160;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GRC Framework</a:t>
            </a:r>
            <a:endParaRPr/>
          </a:p>
        </p:txBody>
      </p:sp>
      <p:sp>
        <p:nvSpPr>
          <p:cNvPr id="1161" name="Google Shape;1161;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a:t>
            </a:r>
            <a:r>
              <a:rPr lang="en"/>
              <a:t>e will study how GRC frameworks are considered and implemented into a business by first examining the following: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62" name="Google Shape;1162;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163" name="Google Shape;116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164" name="Google Shape;1164;p94"/>
          <p:cNvPicPr preferRelativeResize="0"/>
          <p:nvPr/>
        </p:nvPicPr>
        <p:blipFill rotWithShape="1">
          <a:blip r:embed="rId3">
            <a:alphaModFix/>
          </a:blip>
          <a:srcRect b="-4129" l="-1758" r="-1707" t="-3698"/>
          <a:stretch/>
        </p:blipFill>
        <p:spPr>
          <a:xfrm>
            <a:off x="1881150" y="1722800"/>
            <a:ext cx="5379099" cy="2776700"/>
          </a:xfrm>
          <a:prstGeom prst="rect">
            <a:avLst/>
          </a:prstGeom>
          <a:noFill/>
          <a:ln>
            <a:noFill/>
          </a:ln>
        </p:spPr>
      </p:pic>
      <p:sp>
        <p:nvSpPr>
          <p:cNvPr id="1165" name="Google Shape;1165;p94"/>
          <p:cNvSpPr txBox="1"/>
          <p:nvPr/>
        </p:nvSpPr>
        <p:spPr>
          <a:xfrm>
            <a:off x="2465825" y="3152950"/>
            <a:ext cx="13389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Roboto Medium"/>
                <a:ea typeface="Roboto Medium"/>
                <a:cs typeface="Roboto Medium"/>
                <a:sym typeface="Roboto Medium"/>
              </a:rPr>
              <a:t>The</a:t>
            </a:r>
            <a:endParaRPr sz="1800">
              <a:solidFill>
                <a:schemeClr val="lt1"/>
              </a:solidFill>
              <a:latin typeface="Roboto Medium"/>
              <a:ea typeface="Roboto Medium"/>
              <a:cs typeface="Roboto Medium"/>
              <a:sym typeface="Roboto Medium"/>
            </a:endParaRPr>
          </a:p>
          <a:p>
            <a:pPr indent="0" lvl="0" marL="0" rtl="0" algn="ctr">
              <a:spcBef>
                <a:spcPts val="0"/>
              </a:spcBef>
              <a:spcAft>
                <a:spcPts val="0"/>
              </a:spcAft>
              <a:buNone/>
            </a:pPr>
            <a:r>
              <a:rPr lang="en" sz="1800">
                <a:solidFill>
                  <a:schemeClr val="lt1"/>
                </a:solidFill>
                <a:latin typeface="Roboto Medium"/>
                <a:ea typeface="Roboto Medium"/>
                <a:cs typeface="Roboto Medium"/>
                <a:sym typeface="Roboto Medium"/>
              </a:rPr>
              <a:t>Executive</a:t>
            </a:r>
            <a:endParaRPr sz="1800">
              <a:solidFill>
                <a:schemeClr val="lt1"/>
              </a:solidFill>
              <a:latin typeface="Roboto Medium"/>
              <a:ea typeface="Roboto Medium"/>
              <a:cs typeface="Roboto Medium"/>
              <a:sym typeface="Roboto Medium"/>
            </a:endParaRPr>
          </a:p>
          <a:p>
            <a:pPr indent="0" lvl="0" marL="0" rtl="0" algn="ctr">
              <a:spcBef>
                <a:spcPts val="0"/>
              </a:spcBef>
              <a:spcAft>
                <a:spcPts val="0"/>
              </a:spcAft>
              <a:buNone/>
            </a:pPr>
            <a:r>
              <a:rPr lang="en" sz="1800">
                <a:solidFill>
                  <a:schemeClr val="lt1"/>
                </a:solidFill>
                <a:latin typeface="Roboto Medium"/>
                <a:ea typeface="Roboto Medium"/>
                <a:cs typeface="Roboto Medium"/>
                <a:sym typeface="Roboto Medium"/>
              </a:rPr>
              <a:t>Team</a:t>
            </a:r>
            <a:endParaRPr sz="1800">
              <a:solidFill>
                <a:schemeClr val="lt1"/>
              </a:solidFill>
              <a:latin typeface="Roboto Medium"/>
              <a:ea typeface="Roboto Medium"/>
              <a:cs typeface="Roboto Medium"/>
              <a:sym typeface="Roboto Medium"/>
            </a:endParaRPr>
          </a:p>
        </p:txBody>
      </p:sp>
      <p:sp>
        <p:nvSpPr>
          <p:cNvPr id="1166" name="Google Shape;1166;p94"/>
          <p:cNvSpPr txBox="1"/>
          <p:nvPr/>
        </p:nvSpPr>
        <p:spPr>
          <a:xfrm>
            <a:off x="4431675" y="3152950"/>
            <a:ext cx="1898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Roboto Medium"/>
                <a:ea typeface="Roboto Medium"/>
                <a:cs typeface="Roboto Medium"/>
                <a:sym typeface="Roboto Medium"/>
              </a:rPr>
              <a:t>The</a:t>
            </a:r>
            <a:endParaRPr sz="1800">
              <a:solidFill>
                <a:schemeClr val="lt1"/>
              </a:solidFill>
              <a:latin typeface="Roboto Medium"/>
              <a:ea typeface="Roboto Medium"/>
              <a:cs typeface="Roboto Medium"/>
              <a:sym typeface="Roboto Medium"/>
            </a:endParaRPr>
          </a:p>
          <a:p>
            <a:pPr indent="0" lvl="0" marL="0" rtl="0" algn="ctr">
              <a:spcBef>
                <a:spcPts val="0"/>
              </a:spcBef>
              <a:spcAft>
                <a:spcPts val="0"/>
              </a:spcAft>
              <a:buNone/>
            </a:pPr>
            <a:r>
              <a:rPr lang="en" sz="1800">
                <a:solidFill>
                  <a:schemeClr val="lt1"/>
                </a:solidFill>
                <a:latin typeface="Roboto Medium"/>
                <a:ea typeface="Roboto Medium"/>
                <a:cs typeface="Roboto Medium"/>
                <a:sym typeface="Roboto Medium"/>
              </a:rPr>
              <a:t>Security</a:t>
            </a:r>
            <a:endParaRPr sz="1800">
              <a:solidFill>
                <a:schemeClr val="lt1"/>
              </a:solidFill>
              <a:latin typeface="Roboto Medium"/>
              <a:ea typeface="Roboto Medium"/>
              <a:cs typeface="Roboto Medium"/>
              <a:sym typeface="Roboto Medium"/>
            </a:endParaRPr>
          </a:p>
          <a:p>
            <a:pPr indent="0" lvl="0" marL="0" rtl="0" algn="ctr">
              <a:spcBef>
                <a:spcPts val="0"/>
              </a:spcBef>
              <a:spcAft>
                <a:spcPts val="0"/>
              </a:spcAft>
              <a:buNone/>
            </a:pPr>
            <a:r>
              <a:rPr lang="en" sz="1800">
                <a:solidFill>
                  <a:schemeClr val="lt1"/>
                </a:solidFill>
                <a:latin typeface="Roboto Medium"/>
                <a:ea typeface="Roboto Medium"/>
                <a:cs typeface="Roboto Medium"/>
                <a:sym typeface="Roboto Medium"/>
              </a:rPr>
              <a:t>Team</a:t>
            </a:r>
            <a:endParaRPr sz="1800">
              <a:solidFill>
                <a:schemeClr val="lt1"/>
              </a:solidFill>
              <a:latin typeface="Roboto Medium"/>
              <a:ea typeface="Roboto Medium"/>
              <a:cs typeface="Roboto Medium"/>
              <a:sym typeface="Roboto Medium"/>
            </a:endParaRPr>
          </a:p>
        </p:txBody>
      </p:sp>
      <p:sp>
        <p:nvSpPr>
          <p:cNvPr id="1167" name="Google Shape;1167;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8" name="Google Shape;1168;p94"/>
          <p:cNvSpPr txBox="1"/>
          <p:nvPr/>
        </p:nvSpPr>
        <p:spPr>
          <a:xfrm>
            <a:off x="274375" y="2714475"/>
            <a:ext cx="1730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The</a:t>
            </a:r>
            <a:r>
              <a:rPr b="1" lang="en" sz="1200">
                <a:latin typeface="Roboto"/>
                <a:ea typeface="Roboto"/>
                <a:cs typeface="Roboto"/>
                <a:sym typeface="Roboto"/>
              </a:rPr>
              <a:t> Executive Management team</a:t>
            </a:r>
            <a:r>
              <a:rPr lang="en" sz="1200">
                <a:latin typeface="Roboto"/>
                <a:ea typeface="Roboto"/>
                <a:cs typeface="Roboto"/>
                <a:sym typeface="Roboto"/>
              </a:rPr>
              <a:t> is ultimately responsible for the adherence and enforcement of laws, regulations, and security practices.</a:t>
            </a:r>
            <a:endParaRPr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